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6"/>
  </p:notesMasterIdLst>
  <p:sldIdLst>
    <p:sldId id="256" r:id="rId2"/>
    <p:sldId id="778" r:id="rId3"/>
    <p:sldId id="779" r:id="rId4"/>
    <p:sldId id="820" r:id="rId5"/>
    <p:sldId id="818" r:id="rId6"/>
    <p:sldId id="782" r:id="rId7"/>
    <p:sldId id="783" r:id="rId8"/>
    <p:sldId id="784" r:id="rId9"/>
    <p:sldId id="785" r:id="rId10"/>
    <p:sldId id="786" r:id="rId11"/>
    <p:sldId id="843" r:id="rId12"/>
    <p:sldId id="821" r:id="rId13"/>
    <p:sldId id="822" r:id="rId14"/>
    <p:sldId id="823" r:id="rId15"/>
    <p:sldId id="824" r:id="rId16"/>
    <p:sldId id="825" r:id="rId17"/>
    <p:sldId id="826" r:id="rId18"/>
    <p:sldId id="827" r:id="rId19"/>
    <p:sldId id="828" r:id="rId20"/>
    <p:sldId id="829" r:id="rId21"/>
    <p:sldId id="830" r:id="rId22"/>
    <p:sldId id="831" r:id="rId23"/>
    <p:sldId id="833" r:id="rId24"/>
    <p:sldId id="834" r:id="rId25"/>
    <p:sldId id="835" r:id="rId26"/>
    <p:sldId id="836" r:id="rId27"/>
    <p:sldId id="837" r:id="rId28"/>
    <p:sldId id="838" r:id="rId29"/>
    <p:sldId id="839" r:id="rId30"/>
    <p:sldId id="840" r:id="rId31"/>
    <p:sldId id="841" r:id="rId32"/>
    <p:sldId id="844" r:id="rId33"/>
    <p:sldId id="845" r:id="rId34"/>
    <p:sldId id="846" r:id="rId35"/>
    <p:sldId id="847" r:id="rId36"/>
    <p:sldId id="848" r:id="rId37"/>
    <p:sldId id="849" r:id="rId38"/>
    <p:sldId id="850" r:id="rId39"/>
    <p:sldId id="851" r:id="rId40"/>
    <p:sldId id="852" r:id="rId41"/>
    <p:sldId id="853" r:id="rId42"/>
    <p:sldId id="854" r:id="rId43"/>
    <p:sldId id="855" r:id="rId44"/>
    <p:sldId id="85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F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2" autoAdjust="0"/>
    <p:restoredTop sz="86405" autoAdjust="0"/>
  </p:normalViewPr>
  <p:slideViewPr>
    <p:cSldViewPr snapToGrid="0">
      <p:cViewPr varScale="1">
        <p:scale>
          <a:sx n="75" d="100"/>
          <a:sy n="75" d="100"/>
        </p:scale>
        <p:origin x="3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72D6E1-CEE1-7043-82EA-08F2C5D15F8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22674F7-630B-CF48-9D88-333D0DA6D241}">
      <dgm:prSet phldrT="[Text]"/>
      <dgm:spPr/>
      <dgm:t>
        <a:bodyPr/>
        <a:lstStyle/>
        <a:p>
          <a:r>
            <a:rPr lang="en-GB" dirty="0"/>
            <a:t>Links</a:t>
          </a:r>
        </a:p>
      </dgm:t>
    </dgm:pt>
    <dgm:pt modelId="{13CB6091-05E2-0844-83B5-2AC71504EC02}" type="parTrans" cxnId="{D54102B3-1B2F-D24B-AEF1-082ABA61A005}">
      <dgm:prSet/>
      <dgm:spPr/>
      <dgm:t>
        <a:bodyPr/>
        <a:lstStyle/>
        <a:p>
          <a:endParaRPr lang="en-GB"/>
        </a:p>
      </dgm:t>
    </dgm:pt>
    <dgm:pt modelId="{286585C6-CFFC-3443-B3C7-6891774F75CD}" type="sibTrans" cxnId="{D54102B3-1B2F-D24B-AEF1-082ABA61A005}">
      <dgm:prSet/>
      <dgm:spPr/>
      <dgm:t>
        <a:bodyPr/>
        <a:lstStyle/>
        <a:p>
          <a:endParaRPr lang="en-GB"/>
        </a:p>
      </dgm:t>
    </dgm:pt>
    <dgm:pt modelId="{BB8B1D18-A516-DF41-AFDD-6D81ED19EC4D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Point-to-point</a:t>
          </a:r>
        </a:p>
      </dgm:t>
    </dgm:pt>
    <dgm:pt modelId="{C3AFAF63-BFC5-2B41-BF47-9F8BBDFB1D61}" type="parTrans" cxnId="{9A4199C1-A77E-EB47-863E-C67AD44F4866}">
      <dgm:prSet/>
      <dgm:spPr/>
      <dgm:t>
        <a:bodyPr/>
        <a:lstStyle/>
        <a:p>
          <a:endParaRPr lang="en-GB"/>
        </a:p>
      </dgm:t>
    </dgm:pt>
    <dgm:pt modelId="{4E6A32A7-4F1E-A242-8C24-3B96CFDF7C73}" type="sibTrans" cxnId="{9A4199C1-A77E-EB47-863E-C67AD44F4866}">
      <dgm:prSet/>
      <dgm:spPr/>
      <dgm:t>
        <a:bodyPr/>
        <a:lstStyle/>
        <a:p>
          <a:endParaRPr lang="en-GB"/>
        </a:p>
      </dgm:t>
    </dgm:pt>
    <dgm:pt modelId="{62042503-6778-1042-8023-B7C654EEA27D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dirty="0"/>
            <a:t>Broadcast</a:t>
          </a:r>
        </a:p>
      </dgm:t>
    </dgm:pt>
    <dgm:pt modelId="{EEF862C2-2EFD-904C-B4CD-738153C0D140}" type="parTrans" cxnId="{0411FADF-03FE-8C42-B19E-BF6523E46D05}">
      <dgm:prSet/>
      <dgm:spPr/>
      <dgm:t>
        <a:bodyPr/>
        <a:lstStyle/>
        <a:p>
          <a:endParaRPr lang="en-GB"/>
        </a:p>
      </dgm:t>
    </dgm:pt>
    <dgm:pt modelId="{23C4F3ED-DC2D-BE47-9C18-62B4A894BCC4}" type="sibTrans" cxnId="{0411FADF-03FE-8C42-B19E-BF6523E46D05}">
      <dgm:prSet/>
      <dgm:spPr/>
      <dgm:t>
        <a:bodyPr/>
        <a:lstStyle/>
        <a:p>
          <a:endParaRPr lang="en-GB"/>
        </a:p>
      </dgm:t>
    </dgm:pt>
    <dgm:pt modelId="{F38D68FE-9076-FF45-AF7A-4CE1D234971A}" type="pres">
      <dgm:prSet presAssocID="{C272D6E1-CEE1-7043-82EA-08F2C5D15F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6B0638A-250F-2D4D-8C96-C2EB73CEB6FC}" type="pres">
      <dgm:prSet presAssocID="{C22674F7-630B-CF48-9D88-333D0DA6D241}" presName="hierRoot1" presStyleCnt="0">
        <dgm:presLayoutVars>
          <dgm:hierBranch val="init"/>
        </dgm:presLayoutVars>
      </dgm:prSet>
      <dgm:spPr/>
    </dgm:pt>
    <dgm:pt modelId="{37ED0319-997F-F348-8F6E-415798C4925A}" type="pres">
      <dgm:prSet presAssocID="{C22674F7-630B-CF48-9D88-333D0DA6D241}" presName="rootComposite1" presStyleCnt="0"/>
      <dgm:spPr/>
    </dgm:pt>
    <dgm:pt modelId="{03DAEE17-4A1F-044F-9251-30A40328AD6F}" type="pres">
      <dgm:prSet presAssocID="{C22674F7-630B-CF48-9D88-333D0DA6D2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D0668A-09EB-224A-94B8-0CAE6C6679E5}" type="pres">
      <dgm:prSet presAssocID="{C22674F7-630B-CF48-9D88-333D0DA6D24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6C4E754-4B96-684A-A8B2-629431142EC8}" type="pres">
      <dgm:prSet presAssocID="{C22674F7-630B-CF48-9D88-333D0DA6D241}" presName="hierChild2" presStyleCnt="0"/>
      <dgm:spPr/>
    </dgm:pt>
    <dgm:pt modelId="{DEB01BE1-D0BC-5846-9933-4724AF2E5879}" type="pres">
      <dgm:prSet presAssocID="{C3AFAF63-BFC5-2B41-BF47-9F8BBDFB1D61}" presName="Name37" presStyleLbl="parChTrans1D2" presStyleIdx="0" presStyleCnt="2"/>
      <dgm:spPr/>
      <dgm:t>
        <a:bodyPr/>
        <a:lstStyle/>
        <a:p>
          <a:endParaRPr lang="en-US"/>
        </a:p>
      </dgm:t>
    </dgm:pt>
    <dgm:pt modelId="{F0817322-37FC-944C-9CE6-CE8B54EC6AFB}" type="pres">
      <dgm:prSet presAssocID="{BB8B1D18-A516-DF41-AFDD-6D81ED19EC4D}" presName="hierRoot2" presStyleCnt="0">
        <dgm:presLayoutVars>
          <dgm:hierBranch val="init"/>
        </dgm:presLayoutVars>
      </dgm:prSet>
      <dgm:spPr/>
    </dgm:pt>
    <dgm:pt modelId="{5FAADCF7-E4ED-684A-B7EB-EDC4B830AE9E}" type="pres">
      <dgm:prSet presAssocID="{BB8B1D18-A516-DF41-AFDD-6D81ED19EC4D}" presName="rootComposite" presStyleCnt="0"/>
      <dgm:spPr/>
    </dgm:pt>
    <dgm:pt modelId="{EA7A8F5E-B9BF-C347-8D88-5F87FCC1D9FB}" type="pres">
      <dgm:prSet presAssocID="{BB8B1D18-A516-DF41-AFDD-6D81ED19EC4D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F1D1B4-87C5-0C40-8EE2-ACC12EFE5575}" type="pres">
      <dgm:prSet presAssocID="{BB8B1D18-A516-DF41-AFDD-6D81ED19EC4D}" presName="rootConnector" presStyleLbl="node2" presStyleIdx="0" presStyleCnt="2"/>
      <dgm:spPr/>
      <dgm:t>
        <a:bodyPr/>
        <a:lstStyle/>
        <a:p>
          <a:endParaRPr lang="en-US"/>
        </a:p>
      </dgm:t>
    </dgm:pt>
    <dgm:pt modelId="{BF2402FE-7E65-4D43-A2EE-23FC4B0FC1C0}" type="pres">
      <dgm:prSet presAssocID="{BB8B1D18-A516-DF41-AFDD-6D81ED19EC4D}" presName="hierChild4" presStyleCnt="0"/>
      <dgm:spPr/>
    </dgm:pt>
    <dgm:pt modelId="{A0F227A4-B74C-D34A-A4CC-9FC2F239E4F2}" type="pres">
      <dgm:prSet presAssocID="{BB8B1D18-A516-DF41-AFDD-6D81ED19EC4D}" presName="hierChild5" presStyleCnt="0"/>
      <dgm:spPr/>
    </dgm:pt>
    <dgm:pt modelId="{6419E47F-4DA6-144B-94A8-4503A4F4F807}" type="pres">
      <dgm:prSet presAssocID="{EEF862C2-2EFD-904C-B4CD-738153C0D140}" presName="Name37" presStyleLbl="parChTrans1D2" presStyleIdx="1" presStyleCnt="2"/>
      <dgm:spPr/>
      <dgm:t>
        <a:bodyPr/>
        <a:lstStyle/>
        <a:p>
          <a:endParaRPr lang="en-US"/>
        </a:p>
      </dgm:t>
    </dgm:pt>
    <dgm:pt modelId="{D35A59E8-60FD-504A-9C25-96D17450E574}" type="pres">
      <dgm:prSet presAssocID="{62042503-6778-1042-8023-B7C654EEA27D}" presName="hierRoot2" presStyleCnt="0">
        <dgm:presLayoutVars>
          <dgm:hierBranch val="init"/>
        </dgm:presLayoutVars>
      </dgm:prSet>
      <dgm:spPr/>
    </dgm:pt>
    <dgm:pt modelId="{78E9BAA7-5C91-7F4D-A5AD-F10C28CEACFE}" type="pres">
      <dgm:prSet presAssocID="{62042503-6778-1042-8023-B7C654EEA27D}" presName="rootComposite" presStyleCnt="0"/>
      <dgm:spPr/>
    </dgm:pt>
    <dgm:pt modelId="{F9533EE8-70DF-7543-BD15-FD01EC8B489B}" type="pres">
      <dgm:prSet presAssocID="{62042503-6778-1042-8023-B7C654EEA27D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C26152-3F07-394E-95AC-6A1FF67D1849}" type="pres">
      <dgm:prSet presAssocID="{62042503-6778-1042-8023-B7C654EEA27D}" presName="rootConnector" presStyleLbl="node2" presStyleIdx="1" presStyleCnt="2"/>
      <dgm:spPr/>
      <dgm:t>
        <a:bodyPr/>
        <a:lstStyle/>
        <a:p>
          <a:endParaRPr lang="en-US"/>
        </a:p>
      </dgm:t>
    </dgm:pt>
    <dgm:pt modelId="{E1BD4D93-5E16-C74F-A53B-A358FB906201}" type="pres">
      <dgm:prSet presAssocID="{62042503-6778-1042-8023-B7C654EEA27D}" presName="hierChild4" presStyleCnt="0"/>
      <dgm:spPr/>
    </dgm:pt>
    <dgm:pt modelId="{4057CFF3-C9EF-8541-944A-219CB8F26186}" type="pres">
      <dgm:prSet presAssocID="{62042503-6778-1042-8023-B7C654EEA27D}" presName="hierChild5" presStyleCnt="0"/>
      <dgm:spPr/>
    </dgm:pt>
    <dgm:pt modelId="{626246C9-F97E-1A40-801F-27EF62B8A738}" type="pres">
      <dgm:prSet presAssocID="{C22674F7-630B-CF48-9D88-333D0DA6D241}" presName="hierChild3" presStyleCnt="0"/>
      <dgm:spPr/>
    </dgm:pt>
  </dgm:ptLst>
  <dgm:cxnLst>
    <dgm:cxn modelId="{EC737C01-1159-2E4F-865B-82D4B2447A3B}" type="presOf" srcId="{EEF862C2-2EFD-904C-B4CD-738153C0D140}" destId="{6419E47F-4DA6-144B-94A8-4503A4F4F807}" srcOrd="0" destOrd="0" presId="urn:microsoft.com/office/officeart/2005/8/layout/orgChart1"/>
    <dgm:cxn modelId="{7CCC6687-1768-B84F-B77E-EBA23EA5501C}" type="presOf" srcId="{62042503-6778-1042-8023-B7C654EEA27D}" destId="{F7C26152-3F07-394E-95AC-6A1FF67D1849}" srcOrd="1" destOrd="0" presId="urn:microsoft.com/office/officeart/2005/8/layout/orgChart1"/>
    <dgm:cxn modelId="{67C7AFDE-9381-1F47-8214-BCD75EC96CB7}" type="presOf" srcId="{BB8B1D18-A516-DF41-AFDD-6D81ED19EC4D}" destId="{47F1D1B4-87C5-0C40-8EE2-ACC12EFE5575}" srcOrd="1" destOrd="0" presId="urn:microsoft.com/office/officeart/2005/8/layout/orgChart1"/>
    <dgm:cxn modelId="{C314B2AF-A842-6E43-8586-1F91DDDC9951}" type="presOf" srcId="{62042503-6778-1042-8023-B7C654EEA27D}" destId="{F9533EE8-70DF-7543-BD15-FD01EC8B489B}" srcOrd="0" destOrd="0" presId="urn:microsoft.com/office/officeart/2005/8/layout/orgChart1"/>
    <dgm:cxn modelId="{0411FADF-03FE-8C42-B19E-BF6523E46D05}" srcId="{C22674F7-630B-CF48-9D88-333D0DA6D241}" destId="{62042503-6778-1042-8023-B7C654EEA27D}" srcOrd="1" destOrd="0" parTransId="{EEF862C2-2EFD-904C-B4CD-738153C0D140}" sibTransId="{23C4F3ED-DC2D-BE47-9C18-62B4A894BCC4}"/>
    <dgm:cxn modelId="{C01C05F9-7255-A847-BF01-9E0B5CEAF665}" type="presOf" srcId="{C272D6E1-CEE1-7043-82EA-08F2C5D15F8F}" destId="{F38D68FE-9076-FF45-AF7A-4CE1D234971A}" srcOrd="0" destOrd="0" presId="urn:microsoft.com/office/officeart/2005/8/layout/orgChart1"/>
    <dgm:cxn modelId="{CF1B7C8C-34DC-0144-A4BB-57120942AC93}" type="presOf" srcId="{C22674F7-630B-CF48-9D88-333D0DA6D241}" destId="{03DAEE17-4A1F-044F-9251-30A40328AD6F}" srcOrd="0" destOrd="0" presId="urn:microsoft.com/office/officeart/2005/8/layout/orgChart1"/>
    <dgm:cxn modelId="{D54102B3-1B2F-D24B-AEF1-082ABA61A005}" srcId="{C272D6E1-CEE1-7043-82EA-08F2C5D15F8F}" destId="{C22674F7-630B-CF48-9D88-333D0DA6D241}" srcOrd="0" destOrd="0" parTransId="{13CB6091-05E2-0844-83B5-2AC71504EC02}" sibTransId="{286585C6-CFFC-3443-B3C7-6891774F75CD}"/>
    <dgm:cxn modelId="{414725A5-C69E-F74B-ACE6-DE58CF5D0930}" type="presOf" srcId="{BB8B1D18-A516-DF41-AFDD-6D81ED19EC4D}" destId="{EA7A8F5E-B9BF-C347-8D88-5F87FCC1D9FB}" srcOrd="0" destOrd="0" presId="urn:microsoft.com/office/officeart/2005/8/layout/orgChart1"/>
    <dgm:cxn modelId="{9A4199C1-A77E-EB47-863E-C67AD44F4866}" srcId="{C22674F7-630B-CF48-9D88-333D0DA6D241}" destId="{BB8B1D18-A516-DF41-AFDD-6D81ED19EC4D}" srcOrd="0" destOrd="0" parTransId="{C3AFAF63-BFC5-2B41-BF47-9F8BBDFB1D61}" sibTransId="{4E6A32A7-4F1E-A242-8C24-3B96CFDF7C73}"/>
    <dgm:cxn modelId="{C3B050BD-A970-E245-B44B-46F073EE2734}" type="presOf" srcId="{C22674F7-630B-CF48-9D88-333D0DA6D241}" destId="{04D0668A-09EB-224A-94B8-0CAE6C6679E5}" srcOrd="1" destOrd="0" presId="urn:microsoft.com/office/officeart/2005/8/layout/orgChart1"/>
    <dgm:cxn modelId="{38CEDD94-5E47-3D43-B986-2591AAF839D5}" type="presOf" srcId="{C3AFAF63-BFC5-2B41-BF47-9F8BBDFB1D61}" destId="{DEB01BE1-D0BC-5846-9933-4724AF2E5879}" srcOrd="0" destOrd="0" presId="urn:microsoft.com/office/officeart/2005/8/layout/orgChart1"/>
    <dgm:cxn modelId="{2E932C16-3B0D-7548-8669-EB3F6ADE2FA1}" type="presParOf" srcId="{F38D68FE-9076-FF45-AF7A-4CE1D234971A}" destId="{16B0638A-250F-2D4D-8C96-C2EB73CEB6FC}" srcOrd="0" destOrd="0" presId="urn:microsoft.com/office/officeart/2005/8/layout/orgChart1"/>
    <dgm:cxn modelId="{C118B402-5556-034C-866A-E59304078C60}" type="presParOf" srcId="{16B0638A-250F-2D4D-8C96-C2EB73CEB6FC}" destId="{37ED0319-997F-F348-8F6E-415798C4925A}" srcOrd="0" destOrd="0" presId="urn:microsoft.com/office/officeart/2005/8/layout/orgChart1"/>
    <dgm:cxn modelId="{E7EA3C31-4C8B-C44A-A597-40414864AC03}" type="presParOf" srcId="{37ED0319-997F-F348-8F6E-415798C4925A}" destId="{03DAEE17-4A1F-044F-9251-30A40328AD6F}" srcOrd="0" destOrd="0" presId="urn:microsoft.com/office/officeart/2005/8/layout/orgChart1"/>
    <dgm:cxn modelId="{F7EE219C-0154-BA4F-8E65-FC5B160BF7BC}" type="presParOf" srcId="{37ED0319-997F-F348-8F6E-415798C4925A}" destId="{04D0668A-09EB-224A-94B8-0CAE6C6679E5}" srcOrd="1" destOrd="0" presId="urn:microsoft.com/office/officeart/2005/8/layout/orgChart1"/>
    <dgm:cxn modelId="{DE99F7B7-4138-8C4D-995F-DAAA14B0C10B}" type="presParOf" srcId="{16B0638A-250F-2D4D-8C96-C2EB73CEB6FC}" destId="{E6C4E754-4B96-684A-A8B2-629431142EC8}" srcOrd="1" destOrd="0" presId="urn:microsoft.com/office/officeart/2005/8/layout/orgChart1"/>
    <dgm:cxn modelId="{5A0B79C7-4F5B-3E4A-AEC3-0727ACC15AC9}" type="presParOf" srcId="{E6C4E754-4B96-684A-A8B2-629431142EC8}" destId="{DEB01BE1-D0BC-5846-9933-4724AF2E5879}" srcOrd="0" destOrd="0" presId="urn:microsoft.com/office/officeart/2005/8/layout/orgChart1"/>
    <dgm:cxn modelId="{FA2F8FBF-60BC-294C-8815-50009F259416}" type="presParOf" srcId="{E6C4E754-4B96-684A-A8B2-629431142EC8}" destId="{F0817322-37FC-944C-9CE6-CE8B54EC6AFB}" srcOrd="1" destOrd="0" presId="urn:microsoft.com/office/officeart/2005/8/layout/orgChart1"/>
    <dgm:cxn modelId="{42C0229A-3FFB-5847-8EAE-E8BA73A02107}" type="presParOf" srcId="{F0817322-37FC-944C-9CE6-CE8B54EC6AFB}" destId="{5FAADCF7-E4ED-684A-B7EB-EDC4B830AE9E}" srcOrd="0" destOrd="0" presId="urn:microsoft.com/office/officeart/2005/8/layout/orgChart1"/>
    <dgm:cxn modelId="{92FCCFE5-7C27-8E4E-8DFC-833AF62695B2}" type="presParOf" srcId="{5FAADCF7-E4ED-684A-B7EB-EDC4B830AE9E}" destId="{EA7A8F5E-B9BF-C347-8D88-5F87FCC1D9FB}" srcOrd="0" destOrd="0" presId="urn:microsoft.com/office/officeart/2005/8/layout/orgChart1"/>
    <dgm:cxn modelId="{A369E093-36FB-F844-BBE6-1134BE74ED80}" type="presParOf" srcId="{5FAADCF7-E4ED-684A-B7EB-EDC4B830AE9E}" destId="{47F1D1B4-87C5-0C40-8EE2-ACC12EFE5575}" srcOrd="1" destOrd="0" presId="urn:microsoft.com/office/officeart/2005/8/layout/orgChart1"/>
    <dgm:cxn modelId="{7F38ECAB-50A5-3D41-B201-0C465BB9B614}" type="presParOf" srcId="{F0817322-37FC-944C-9CE6-CE8B54EC6AFB}" destId="{BF2402FE-7E65-4D43-A2EE-23FC4B0FC1C0}" srcOrd="1" destOrd="0" presId="urn:microsoft.com/office/officeart/2005/8/layout/orgChart1"/>
    <dgm:cxn modelId="{1E4F459A-42CA-054C-B3E3-60B7CE9F3E32}" type="presParOf" srcId="{F0817322-37FC-944C-9CE6-CE8B54EC6AFB}" destId="{A0F227A4-B74C-D34A-A4CC-9FC2F239E4F2}" srcOrd="2" destOrd="0" presId="urn:microsoft.com/office/officeart/2005/8/layout/orgChart1"/>
    <dgm:cxn modelId="{833DD187-E5FE-EF4B-83D6-83D1B141CA25}" type="presParOf" srcId="{E6C4E754-4B96-684A-A8B2-629431142EC8}" destId="{6419E47F-4DA6-144B-94A8-4503A4F4F807}" srcOrd="2" destOrd="0" presId="urn:microsoft.com/office/officeart/2005/8/layout/orgChart1"/>
    <dgm:cxn modelId="{E2099C5C-9E50-CC43-9972-8A52934959C0}" type="presParOf" srcId="{E6C4E754-4B96-684A-A8B2-629431142EC8}" destId="{D35A59E8-60FD-504A-9C25-96D17450E574}" srcOrd="3" destOrd="0" presId="urn:microsoft.com/office/officeart/2005/8/layout/orgChart1"/>
    <dgm:cxn modelId="{81ADB7CD-486F-3C4B-9AD8-F1B52DB7E326}" type="presParOf" srcId="{D35A59E8-60FD-504A-9C25-96D17450E574}" destId="{78E9BAA7-5C91-7F4D-A5AD-F10C28CEACFE}" srcOrd="0" destOrd="0" presId="urn:microsoft.com/office/officeart/2005/8/layout/orgChart1"/>
    <dgm:cxn modelId="{757239DD-29C3-5A4E-8739-DECBFE429938}" type="presParOf" srcId="{78E9BAA7-5C91-7F4D-A5AD-F10C28CEACFE}" destId="{F9533EE8-70DF-7543-BD15-FD01EC8B489B}" srcOrd="0" destOrd="0" presId="urn:microsoft.com/office/officeart/2005/8/layout/orgChart1"/>
    <dgm:cxn modelId="{D3D62A27-4210-E342-9224-2CA8BD94AD79}" type="presParOf" srcId="{78E9BAA7-5C91-7F4D-A5AD-F10C28CEACFE}" destId="{F7C26152-3F07-394E-95AC-6A1FF67D1849}" srcOrd="1" destOrd="0" presId="urn:microsoft.com/office/officeart/2005/8/layout/orgChart1"/>
    <dgm:cxn modelId="{C787DBCD-BA41-6F4B-902D-284FD79F173F}" type="presParOf" srcId="{D35A59E8-60FD-504A-9C25-96D17450E574}" destId="{E1BD4D93-5E16-C74F-A53B-A358FB906201}" srcOrd="1" destOrd="0" presId="urn:microsoft.com/office/officeart/2005/8/layout/orgChart1"/>
    <dgm:cxn modelId="{7B64FAA3-57EA-BC4E-9EE6-AE8B30E34C95}" type="presParOf" srcId="{D35A59E8-60FD-504A-9C25-96D17450E574}" destId="{4057CFF3-C9EF-8541-944A-219CB8F26186}" srcOrd="2" destOrd="0" presId="urn:microsoft.com/office/officeart/2005/8/layout/orgChart1"/>
    <dgm:cxn modelId="{99B92517-18F7-B647-98DA-5B0C37332884}" type="presParOf" srcId="{16B0638A-250F-2D4D-8C96-C2EB73CEB6FC}" destId="{626246C9-F97E-1A40-801F-27EF62B8A7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926E0E-CE5B-494B-88BD-BBA1AE447BFB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6A0195-6A3F-EC48-875F-B295975AFCA8}">
      <dgm:prSet phldrT="[Text]"/>
      <dgm:spPr/>
      <dgm:t>
        <a:bodyPr/>
        <a:lstStyle/>
        <a:p>
          <a:r>
            <a:rPr lang="en-GB" dirty="0"/>
            <a:t>MAC Protocols</a:t>
          </a:r>
        </a:p>
      </dgm:t>
    </dgm:pt>
    <dgm:pt modelId="{89D9B045-88AF-6347-BF27-554958008CA7}" type="parTrans" cxnId="{9D488C02-64CE-5B40-BE4A-C36285EFF81C}">
      <dgm:prSet/>
      <dgm:spPr/>
      <dgm:t>
        <a:bodyPr/>
        <a:lstStyle/>
        <a:p>
          <a:endParaRPr lang="en-GB"/>
        </a:p>
      </dgm:t>
    </dgm:pt>
    <dgm:pt modelId="{8ED03571-9F15-BE4E-BAB0-CC8194F23112}" type="sibTrans" cxnId="{9D488C02-64CE-5B40-BE4A-C36285EFF81C}">
      <dgm:prSet/>
      <dgm:spPr/>
      <dgm:t>
        <a:bodyPr/>
        <a:lstStyle/>
        <a:p>
          <a:endParaRPr lang="en-GB"/>
        </a:p>
      </dgm:t>
    </dgm:pt>
    <dgm:pt modelId="{6AE6A83C-47B6-EE4F-8E58-2F37FE4284CE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Channel Partitioning</a:t>
          </a:r>
        </a:p>
      </dgm:t>
    </dgm:pt>
    <dgm:pt modelId="{92E76C9F-80FD-9740-86DC-F63A6511995C}" type="parTrans" cxnId="{72768151-56ED-D642-9202-66C55CD11F2E}">
      <dgm:prSet/>
      <dgm:spPr/>
      <dgm:t>
        <a:bodyPr/>
        <a:lstStyle/>
        <a:p>
          <a:endParaRPr lang="en-GB"/>
        </a:p>
      </dgm:t>
    </dgm:pt>
    <dgm:pt modelId="{F59612CC-5668-6B49-A679-CD1684C2FC6B}" type="sibTrans" cxnId="{72768151-56ED-D642-9202-66C55CD11F2E}">
      <dgm:prSet/>
      <dgm:spPr/>
      <dgm:t>
        <a:bodyPr/>
        <a:lstStyle/>
        <a:p>
          <a:endParaRPr lang="en-GB"/>
        </a:p>
      </dgm:t>
    </dgm:pt>
    <dgm:pt modelId="{428A11DC-650E-A04A-8440-C1166DFE23C5}">
      <dgm:prSet phldrT="[Text]"/>
      <dgm:spPr>
        <a:solidFill>
          <a:schemeClr val="accent4"/>
        </a:solidFill>
      </dgm:spPr>
      <dgm:t>
        <a:bodyPr/>
        <a:lstStyle/>
        <a:p>
          <a:r>
            <a:rPr lang="en-GB" dirty="0"/>
            <a:t>Random Access</a:t>
          </a:r>
        </a:p>
      </dgm:t>
    </dgm:pt>
    <dgm:pt modelId="{2E94560C-1305-4D47-9760-2E04AE756467}" type="parTrans" cxnId="{2800CD90-02AF-AB47-B39D-3A8120E0B646}">
      <dgm:prSet/>
      <dgm:spPr/>
      <dgm:t>
        <a:bodyPr/>
        <a:lstStyle/>
        <a:p>
          <a:endParaRPr lang="en-GB"/>
        </a:p>
      </dgm:t>
    </dgm:pt>
    <dgm:pt modelId="{E4FDAE42-EC96-DD40-B016-1D806794B979}" type="sibTrans" cxnId="{2800CD90-02AF-AB47-B39D-3A8120E0B646}">
      <dgm:prSet/>
      <dgm:spPr/>
      <dgm:t>
        <a:bodyPr/>
        <a:lstStyle/>
        <a:p>
          <a:endParaRPr lang="en-GB"/>
        </a:p>
      </dgm:t>
    </dgm:pt>
    <dgm:pt modelId="{48590F9A-F13A-FA4B-8AE1-93C9418CF1C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dirty="0"/>
            <a:t>Taking Turns </a:t>
          </a:r>
        </a:p>
      </dgm:t>
    </dgm:pt>
    <dgm:pt modelId="{2A93DE02-C164-F44C-8DAD-D704847BBC8A}" type="parTrans" cxnId="{D48BF48B-C527-7F46-A6AE-FAE92AABEE17}">
      <dgm:prSet/>
      <dgm:spPr/>
      <dgm:t>
        <a:bodyPr/>
        <a:lstStyle/>
        <a:p>
          <a:endParaRPr lang="en-GB"/>
        </a:p>
      </dgm:t>
    </dgm:pt>
    <dgm:pt modelId="{30B8C33E-D9BC-E842-839F-5791B8DFCE08}" type="sibTrans" cxnId="{D48BF48B-C527-7F46-A6AE-FAE92AABEE17}">
      <dgm:prSet/>
      <dgm:spPr/>
      <dgm:t>
        <a:bodyPr/>
        <a:lstStyle/>
        <a:p>
          <a:endParaRPr lang="en-GB"/>
        </a:p>
      </dgm:t>
    </dgm:pt>
    <dgm:pt modelId="{C8C986BB-E433-8241-886B-0816AA3750F8}" type="pres">
      <dgm:prSet presAssocID="{0B926E0E-CE5B-494B-88BD-BBA1AE447BF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E739AE-C26A-284C-AE7A-BE99DB70F3D4}" type="pres">
      <dgm:prSet presAssocID="{2E6A0195-6A3F-EC48-875F-B295975AFCA8}" presName="root1" presStyleCnt="0"/>
      <dgm:spPr/>
    </dgm:pt>
    <dgm:pt modelId="{2BF54907-F8C3-C34C-82D1-C3A78916E445}" type="pres">
      <dgm:prSet presAssocID="{2E6A0195-6A3F-EC48-875F-B295975AFCA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DDF50B-19B2-B64C-B409-143CDA335E34}" type="pres">
      <dgm:prSet presAssocID="{2E6A0195-6A3F-EC48-875F-B295975AFCA8}" presName="level2hierChild" presStyleCnt="0"/>
      <dgm:spPr/>
    </dgm:pt>
    <dgm:pt modelId="{DD77253B-1152-2C42-B890-9FC8A001B7BC}" type="pres">
      <dgm:prSet presAssocID="{92E76C9F-80FD-9740-86DC-F63A6511995C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88D0CD9B-54F2-F046-9DD6-EE6516272C26}" type="pres">
      <dgm:prSet presAssocID="{92E76C9F-80FD-9740-86DC-F63A6511995C}" presName="connTx" presStyleLbl="parChTrans1D2" presStyleIdx="0" presStyleCnt="3"/>
      <dgm:spPr/>
      <dgm:t>
        <a:bodyPr/>
        <a:lstStyle/>
        <a:p>
          <a:endParaRPr lang="en-US"/>
        </a:p>
      </dgm:t>
    </dgm:pt>
    <dgm:pt modelId="{FB5AEE2D-D230-5D4E-913B-9739DCA0888C}" type="pres">
      <dgm:prSet presAssocID="{6AE6A83C-47B6-EE4F-8E58-2F37FE4284CE}" presName="root2" presStyleCnt="0"/>
      <dgm:spPr/>
    </dgm:pt>
    <dgm:pt modelId="{DDF1DE5D-8CFB-A24C-A39C-ED69D873CC05}" type="pres">
      <dgm:prSet presAssocID="{6AE6A83C-47B6-EE4F-8E58-2F37FE4284CE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7347C9-3816-6C41-A7D7-554D4E892C78}" type="pres">
      <dgm:prSet presAssocID="{6AE6A83C-47B6-EE4F-8E58-2F37FE4284CE}" presName="level3hierChild" presStyleCnt="0"/>
      <dgm:spPr/>
    </dgm:pt>
    <dgm:pt modelId="{01C00B4C-FEEC-E643-BA9F-B9D59A8FF059}" type="pres">
      <dgm:prSet presAssocID="{2E94560C-1305-4D47-9760-2E04AE75646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39DF3E79-8A39-1A43-AFAB-326203F2565B}" type="pres">
      <dgm:prSet presAssocID="{2E94560C-1305-4D47-9760-2E04AE75646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0F29B3F-C491-7047-AF3D-B3CB12FC0823}" type="pres">
      <dgm:prSet presAssocID="{428A11DC-650E-A04A-8440-C1166DFE23C5}" presName="root2" presStyleCnt="0"/>
      <dgm:spPr/>
    </dgm:pt>
    <dgm:pt modelId="{3F1EA533-3C7C-6C46-BDC4-FA7974A81ABA}" type="pres">
      <dgm:prSet presAssocID="{428A11DC-650E-A04A-8440-C1166DFE23C5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66B979-9A72-E740-882A-936FEC0C83DF}" type="pres">
      <dgm:prSet presAssocID="{428A11DC-650E-A04A-8440-C1166DFE23C5}" presName="level3hierChild" presStyleCnt="0"/>
      <dgm:spPr/>
    </dgm:pt>
    <dgm:pt modelId="{61AE6B28-EC0A-ED41-BF3D-D3469A137F30}" type="pres">
      <dgm:prSet presAssocID="{2A93DE02-C164-F44C-8DAD-D704847BBC8A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859275F5-34F1-E74D-972D-6E2E413AB889}" type="pres">
      <dgm:prSet presAssocID="{2A93DE02-C164-F44C-8DAD-D704847BBC8A}" presName="connTx" presStyleLbl="parChTrans1D2" presStyleIdx="2" presStyleCnt="3"/>
      <dgm:spPr/>
      <dgm:t>
        <a:bodyPr/>
        <a:lstStyle/>
        <a:p>
          <a:endParaRPr lang="en-US"/>
        </a:p>
      </dgm:t>
    </dgm:pt>
    <dgm:pt modelId="{BB8CC883-4EC6-2B49-9FFF-78D18D471814}" type="pres">
      <dgm:prSet presAssocID="{48590F9A-F13A-FA4B-8AE1-93C9418CF1C5}" presName="root2" presStyleCnt="0"/>
      <dgm:spPr/>
    </dgm:pt>
    <dgm:pt modelId="{D85C3D52-369B-8746-9E06-08ECA4155F6C}" type="pres">
      <dgm:prSet presAssocID="{48590F9A-F13A-FA4B-8AE1-93C9418CF1C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19C3E07-BB1A-8842-9435-FFDCD74656FF}" type="pres">
      <dgm:prSet presAssocID="{48590F9A-F13A-FA4B-8AE1-93C9418CF1C5}" presName="level3hierChild" presStyleCnt="0"/>
      <dgm:spPr/>
    </dgm:pt>
  </dgm:ptLst>
  <dgm:cxnLst>
    <dgm:cxn modelId="{2DBA8639-8CFE-0143-A1F7-AB6C3F5793C9}" type="presOf" srcId="{2E94560C-1305-4D47-9760-2E04AE756467}" destId="{01C00B4C-FEEC-E643-BA9F-B9D59A8FF059}" srcOrd="0" destOrd="0" presId="urn:microsoft.com/office/officeart/2008/layout/HorizontalMultiLevelHierarchy"/>
    <dgm:cxn modelId="{9D488C02-64CE-5B40-BE4A-C36285EFF81C}" srcId="{0B926E0E-CE5B-494B-88BD-BBA1AE447BFB}" destId="{2E6A0195-6A3F-EC48-875F-B295975AFCA8}" srcOrd="0" destOrd="0" parTransId="{89D9B045-88AF-6347-BF27-554958008CA7}" sibTransId="{8ED03571-9F15-BE4E-BAB0-CC8194F23112}"/>
    <dgm:cxn modelId="{A0B9EB47-5B9F-CD41-BE8A-7DE90082BFAD}" type="presOf" srcId="{92E76C9F-80FD-9740-86DC-F63A6511995C}" destId="{DD77253B-1152-2C42-B890-9FC8A001B7BC}" srcOrd="0" destOrd="0" presId="urn:microsoft.com/office/officeart/2008/layout/HorizontalMultiLevelHierarchy"/>
    <dgm:cxn modelId="{58E04685-D1A9-5B43-97E4-6DB5D6F5D5F8}" type="presOf" srcId="{2A93DE02-C164-F44C-8DAD-D704847BBC8A}" destId="{61AE6B28-EC0A-ED41-BF3D-D3469A137F30}" srcOrd="0" destOrd="0" presId="urn:microsoft.com/office/officeart/2008/layout/HorizontalMultiLevelHierarchy"/>
    <dgm:cxn modelId="{2800CD90-02AF-AB47-B39D-3A8120E0B646}" srcId="{2E6A0195-6A3F-EC48-875F-B295975AFCA8}" destId="{428A11DC-650E-A04A-8440-C1166DFE23C5}" srcOrd="1" destOrd="0" parTransId="{2E94560C-1305-4D47-9760-2E04AE756467}" sibTransId="{E4FDAE42-EC96-DD40-B016-1D806794B979}"/>
    <dgm:cxn modelId="{D48BF48B-C527-7F46-A6AE-FAE92AABEE17}" srcId="{2E6A0195-6A3F-EC48-875F-B295975AFCA8}" destId="{48590F9A-F13A-FA4B-8AE1-93C9418CF1C5}" srcOrd="2" destOrd="0" parTransId="{2A93DE02-C164-F44C-8DAD-D704847BBC8A}" sibTransId="{30B8C33E-D9BC-E842-839F-5791B8DFCE08}"/>
    <dgm:cxn modelId="{4B0D9866-816E-C84F-BE75-04A7485A58A4}" type="presOf" srcId="{2E6A0195-6A3F-EC48-875F-B295975AFCA8}" destId="{2BF54907-F8C3-C34C-82D1-C3A78916E445}" srcOrd="0" destOrd="0" presId="urn:microsoft.com/office/officeart/2008/layout/HorizontalMultiLevelHierarchy"/>
    <dgm:cxn modelId="{1D2435DD-A33E-BD49-B7E9-22CB4CEE81E4}" type="presOf" srcId="{2E94560C-1305-4D47-9760-2E04AE756467}" destId="{39DF3E79-8A39-1A43-AFAB-326203F2565B}" srcOrd="1" destOrd="0" presId="urn:microsoft.com/office/officeart/2008/layout/HorizontalMultiLevelHierarchy"/>
    <dgm:cxn modelId="{72768151-56ED-D642-9202-66C55CD11F2E}" srcId="{2E6A0195-6A3F-EC48-875F-B295975AFCA8}" destId="{6AE6A83C-47B6-EE4F-8E58-2F37FE4284CE}" srcOrd="0" destOrd="0" parTransId="{92E76C9F-80FD-9740-86DC-F63A6511995C}" sibTransId="{F59612CC-5668-6B49-A679-CD1684C2FC6B}"/>
    <dgm:cxn modelId="{AC8D4854-07E9-3B45-BD33-68A0CB97F651}" type="presOf" srcId="{0B926E0E-CE5B-494B-88BD-BBA1AE447BFB}" destId="{C8C986BB-E433-8241-886B-0816AA3750F8}" srcOrd="0" destOrd="0" presId="urn:microsoft.com/office/officeart/2008/layout/HorizontalMultiLevelHierarchy"/>
    <dgm:cxn modelId="{030F2419-AFCC-A94B-93DE-585E18DC5673}" type="presOf" srcId="{92E76C9F-80FD-9740-86DC-F63A6511995C}" destId="{88D0CD9B-54F2-F046-9DD6-EE6516272C26}" srcOrd="1" destOrd="0" presId="urn:microsoft.com/office/officeart/2008/layout/HorizontalMultiLevelHierarchy"/>
    <dgm:cxn modelId="{BAC5AE33-A937-7E4B-B248-400BE56AAC29}" type="presOf" srcId="{48590F9A-F13A-FA4B-8AE1-93C9418CF1C5}" destId="{D85C3D52-369B-8746-9E06-08ECA4155F6C}" srcOrd="0" destOrd="0" presId="urn:microsoft.com/office/officeart/2008/layout/HorizontalMultiLevelHierarchy"/>
    <dgm:cxn modelId="{15C4BB35-D4F5-4B4D-BD18-1A1B8DBB307C}" type="presOf" srcId="{2A93DE02-C164-F44C-8DAD-D704847BBC8A}" destId="{859275F5-34F1-E74D-972D-6E2E413AB889}" srcOrd="1" destOrd="0" presId="urn:microsoft.com/office/officeart/2008/layout/HorizontalMultiLevelHierarchy"/>
    <dgm:cxn modelId="{65BFFB47-1247-F84D-80B0-0ED345A30A18}" type="presOf" srcId="{428A11DC-650E-A04A-8440-C1166DFE23C5}" destId="{3F1EA533-3C7C-6C46-BDC4-FA7974A81ABA}" srcOrd="0" destOrd="0" presId="urn:microsoft.com/office/officeart/2008/layout/HorizontalMultiLevelHierarchy"/>
    <dgm:cxn modelId="{499A2DBA-1B81-124C-BA79-526CCEB2669E}" type="presOf" srcId="{6AE6A83C-47B6-EE4F-8E58-2F37FE4284CE}" destId="{DDF1DE5D-8CFB-A24C-A39C-ED69D873CC05}" srcOrd="0" destOrd="0" presId="urn:microsoft.com/office/officeart/2008/layout/HorizontalMultiLevelHierarchy"/>
    <dgm:cxn modelId="{CFF79C7E-7883-0245-8626-0BD13BE26354}" type="presParOf" srcId="{C8C986BB-E433-8241-886B-0816AA3750F8}" destId="{34E739AE-C26A-284C-AE7A-BE99DB70F3D4}" srcOrd="0" destOrd="0" presId="urn:microsoft.com/office/officeart/2008/layout/HorizontalMultiLevelHierarchy"/>
    <dgm:cxn modelId="{3EAD09AF-53F6-1D4E-9909-9145FC86D654}" type="presParOf" srcId="{34E739AE-C26A-284C-AE7A-BE99DB70F3D4}" destId="{2BF54907-F8C3-C34C-82D1-C3A78916E445}" srcOrd="0" destOrd="0" presId="urn:microsoft.com/office/officeart/2008/layout/HorizontalMultiLevelHierarchy"/>
    <dgm:cxn modelId="{FE5BDF6E-CA2B-A74F-908A-EC7F5D04D7E4}" type="presParOf" srcId="{34E739AE-C26A-284C-AE7A-BE99DB70F3D4}" destId="{F6DDF50B-19B2-B64C-B409-143CDA335E34}" srcOrd="1" destOrd="0" presId="urn:microsoft.com/office/officeart/2008/layout/HorizontalMultiLevelHierarchy"/>
    <dgm:cxn modelId="{042EBCAC-B84E-A64B-9A90-F60498AC13B5}" type="presParOf" srcId="{F6DDF50B-19B2-B64C-B409-143CDA335E34}" destId="{DD77253B-1152-2C42-B890-9FC8A001B7BC}" srcOrd="0" destOrd="0" presId="urn:microsoft.com/office/officeart/2008/layout/HorizontalMultiLevelHierarchy"/>
    <dgm:cxn modelId="{3B79CA85-7318-C844-9FEB-85FF401CF0FB}" type="presParOf" srcId="{DD77253B-1152-2C42-B890-9FC8A001B7BC}" destId="{88D0CD9B-54F2-F046-9DD6-EE6516272C26}" srcOrd="0" destOrd="0" presId="urn:microsoft.com/office/officeart/2008/layout/HorizontalMultiLevelHierarchy"/>
    <dgm:cxn modelId="{8B4B1604-95F2-4B49-BDBB-6128DC054786}" type="presParOf" srcId="{F6DDF50B-19B2-B64C-B409-143CDA335E34}" destId="{FB5AEE2D-D230-5D4E-913B-9739DCA0888C}" srcOrd="1" destOrd="0" presId="urn:microsoft.com/office/officeart/2008/layout/HorizontalMultiLevelHierarchy"/>
    <dgm:cxn modelId="{5C7AE3D4-AB90-6A4D-A019-DCCA92419279}" type="presParOf" srcId="{FB5AEE2D-D230-5D4E-913B-9739DCA0888C}" destId="{DDF1DE5D-8CFB-A24C-A39C-ED69D873CC05}" srcOrd="0" destOrd="0" presId="urn:microsoft.com/office/officeart/2008/layout/HorizontalMultiLevelHierarchy"/>
    <dgm:cxn modelId="{0B56F575-4DEC-C047-AF17-0BCBF0D76D7B}" type="presParOf" srcId="{FB5AEE2D-D230-5D4E-913B-9739DCA0888C}" destId="{6D7347C9-3816-6C41-A7D7-554D4E892C78}" srcOrd="1" destOrd="0" presId="urn:microsoft.com/office/officeart/2008/layout/HorizontalMultiLevelHierarchy"/>
    <dgm:cxn modelId="{EF3FA543-EA22-FC42-8CDE-1DC11575D9C5}" type="presParOf" srcId="{F6DDF50B-19B2-B64C-B409-143CDA335E34}" destId="{01C00B4C-FEEC-E643-BA9F-B9D59A8FF059}" srcOrd="2" destOrd="0" presId="urn:microsoft.com/office/officeart/2008/layout/HorizontalMultiLevelHierarchy"/>
    <dgm:cxn modelId="{250E15C5-10C8-F74C-B57A-0A1C77A6BB0C}" type="presParOf" srcId="{01C00B4C-FEEC-E643-BA9F-B9D59A8FF059}" destId="{39DF3E79-8A39-1A43-AFAB-326203F2565B}" srcOrd="0" destOrd="0" presId="urn:microsoft.com/office/officeart/2008/layout/HorizontalMultiLevelHierarchy"/>
    <dgm:cxn modelId="{F8C3E3F1-6C01-C849-BF32-CD62AC811238}" type="presParOf" srcId="{F6DDF50B-19B2-B64C-B409-143CDA335E34}" destId="{F0F29B3F-C491-7047-AF3D-B3CB12FC0823}" srcOrd="3" destOrd="0" presId="urn:microsoft.com/office/officeart/2008/layout/HorizontalMultiLevelHierarchy"/>
    <dgm:cxn modelId="{7ED08854-AC61-5443-A208-7222DF845D86}" type="presParOf" srcId="{F0F29B3F-C491-7047-AF3D-B3CB12FC0823}" destId="{3F1EA533-3C7C-6C46-BDC4-FA7974A81ABA}" srcOrd="0" destOrd="0" presId="urn:microsoft.com/office/officeart/2008/layout/HorizontalMultiLevelHierarchy"/>
    <dgm:cxn modelId="{432E2AC9-1001-DC4F-BCF6-D00F7145D37B}" type="presParOf" srcId="{F0F29B3F-C491-7047-AF3D-B3CB12FC0823}" destId="{CF66B979-9A72-E740-882A-936FEC0C83DF}" srcOrd="1" destOrd="0" presId="urn:microsoft.com/office/officeart/2008/layout/HorizontalMultiLevelHierarchy"/>
    <dgm:cxn modelId="{3A6C3102-9B4C-9748-A94F-08200B8DC717}" type="presParOf" srcId="{F6DDF50B-19B2-B64C-B409-143CDA335E34}" destId="{61AE6B28-EC0A-ED41-BF3D-D3469A137F30}" srcOrd="4" destOrd="0" presId="urn:microsoft.com/office/officeart/2008/layout/HorizontalMultiLevelHierarchy"/>
    <dgm:cxn modelId="{81F2B76F-822C-D94B-9FBB-4FD3871B0397}" type="presParOf" srcId="{61AE6B28-EC0A-ED41-BF3D-D3469A137F30}" destId="{859275F5-34F1-E74D-972D-6E2E413AB889}" srcOrd="0" destOrd="0" presId="urn:microsoft.com/office/officeart/2008/layout/HorizontalMultiLevelHierarchy"/>
    <dgm:cxn modelId="{A609F5B3-2F39-2448-BAF1-8C47534F4FCA}" type="presParOf" srcId="{F6DDF50B-19B2-B64C-B409-143CDA335E34}" destId="{BB8CC883-4EC6-2B49-9FFF-78D18D471814}" srcOrd="5" destOrd="0" presId="urn:microsoft.com/office/officeart/2008/layout/HorizontalMultiLevelHierarchy"/>
    <dgm:cxn modelId="{D05588D0-E2BF-BE40-BA12-6C7B7274B701}" type="presParOf" srcId="{BB8CC883-4EC6-2B49-9FFF-78D18D471814}" destId="{D85C3D52-369B-8746-9E06-08ECA4155F6C}" srcOrd="0" destOrd="0" presId="urn:microsoft.com/office/officeart/2008/layout/HorizontalMultiLevelHierarchy"/>
    <dgm:cxn modelId="{80D0AC91-D8E6-5541-A467-C74CE03ED639}" type="presParOf" srcId="{BB8CC883-4EC6-2B49-9FFF-78D18D471814}" destId="{119C3E07-BB1A-8842-9435-FFDCD74656F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926E0E-CE5B-494B-88BD-BBA1AE447BFB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6A0195-6A3F-EC48-875F-B295975AFCA8}">
      <dgm:prSet phldrT="[Text]"/>
      <dgm:spPr/>
      <dgm:t>
        <a:bodyPr/>
        <a:lstStyle/>
        <a:p>
          <a:r>
            <a:rPr lang="en-GB" dirty="0"/>
            <a:t>MAC Protocols</a:t>
          </a:r>
        </a:p>
      </dgm:t>
    </dgm:pt>
    <dgm:pt modelId="{89D9B045-88AF-6347-BF27-554958008CA7}" type="parTrans" cxnId="{9D488C02-64CE-5B40-BE4A-C36285EFF81C}">
      <dgm:prSet/>
      <dgm:spPr/>
      <dgm:t>
        <a:bodyPr/>
        <a:lstStyle/>
        <a:p>
          <a:endParaRPr lang="en-GB"/>
        </a:p>
      </dgm:t>
    </dgm:pt>
    <dgm:pt modelId="{8ED03571-9F15-BE4E-BAB0-CC8194F23112}" type="sibTrans" cxnId="{9D488C02-64CE-5B40-BE4A-C36285EFF81C}">
      <dgm:prSet/>
      <dgm:spPr/>
      <dgm:t>
        <a:bodyPr/>
        <a:lstStyle/>
        <a:p>
          <a:endParaRPr lang="en-GB"/>
        </a:p>
      </dgm:t>
    </dgm:pt>
    <dgm:pt modelId="{6AE6A83C-47B6-EE4F-8E58-2F37FE4284CE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/>
            <a:t>Channel Partitioning</a:t>
          </a:r>
        </a:p>
      </dgm:t>
    </dgm:pt>
    <dgm:pt modelId="{92E76C9F-80FD-9740-86DC-F63A6511995C}" type="parTrans" cxnId="{72768151-56ED-D642-9202-66C55CD11F2E}">
      <dgm:prSet/>
      <dgm:spPr/>
      <dgm:t>
        <a:bodyPr/>
        <a:lstStyle/>
        <a:p>
          <a:endParaRPr lang="en-GB"/>
        </a:p>
      </dgm:t>
    </dgm:pt>
    <dgm:pt modelId="{F59612CC-5668-6B49-A679-CD1684C2FC6B}" type="sibTrans" cxnId="{72768151-56ED-D642-9202-66C55CD11F2E}">
      <dgm:prSet/>
      <dgm:spPr/>
      <dgm:t>
        <a:bodyPr/>
        <a:lstStyle/>
        <a:p>
          <a:endParaRPr lang="en-GB"/>
        </a:p>
      </dgm:t>
    </dgm:pt>
    <dgm:pt modelId="{428A11DC-650E-A04A-8440-C1166DFE23C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dirty="0"/>
            <a:t>Random Access</a:t>
          </a:r>
        </a:p>
      </dgm:t>
    </dgm:pt>
    <dgm:pt modelId="{2E94560C-1305-4D47-9760-2E04AE756467}" type="parTrans" cxnId="{2800CD90-02AF-AB47-B39D-3A8120E0B646}">
      <dgm:prSet/>
      <dgm:spPr/>
      <dgm:t>
        <a:bodyPr/>
        <a:lstStyle/>
        <a:p>
          <a:endParaRPr lang="en-GB"/>
        </a:p>
      </dgm:t>
    </dgm:pt>
    <dgm:pt modelId="{E4FDAE42-EC96-DD40-B016-1D806794B979}" type="sibTrans" cxnId="{2800CD90-02AF-AB47-B39D-3A8120E0B646}">
      <dgm:prSet/>
      <dgm:spPr/>
      <dgm:t>
        <a:bodyPr/>
        <a:lstStyle/>
        <a:p>
          <a:endParaRPr lang="en-GB"/>
        </a:p>
      </dgm:t>
    </dgm:pt>
    <dgm:pt modelId="{48590F9A-F13A-FA4B-8AE1-93C9418CF1C5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dirty="0"/>
            <a:t>Taking Turns </a:t>
          </a:r>
        </a:p>
      </dgm:t>
    </dgm:pt>
    <dgm:pt modelId="{2A93DE02-C164-F44C-8DAD-D704847BBC8A}" type="parTrans" cxnId="{D48BF48B-C527-7F46-A6AE-FAE92AABEE17}">
      <dgm:prSet/>
      <dgm:spPr/>
      <dgm:t>
        <a:bodyPr/>
        <a:lstStyle/>
        <a:p>
          <a:endParaRPr lang="en-GB"/>
        </a:p>
      </dgm:t>
    </dgm:pt>
    <dgm:pt modelId="{30B8C33E-D9BC-E842-839F-5791B8DFCE08}" type="sibTrans" cxnId="{D48BF48B-C527-7F46-A6AE-FAE92AABEE17}">
      <dgm:prSet/>
      <dgm:spPr/>
      <dgm:t>
        <a:bodyPr/>
        <a:lstStyle/>
        <a:p>
          <a:endParaRPr lang="en-GB"/>
        </a:p>
      </dgm:t>
    </dgm:pt>
    <dgm:pt modelId="{C8C986BB-E433-8241-886B-0816AA3750F8}" type="pres">
      <dgm:prSet presAssocID="{0B926E0E-CE5B-494B-88BD-BBA1AE447BF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E739AE-C26A-284C-AE7A-BE99DB70F3D4}" type="pres">
      <dgm:prSet presAssocID="{2E6A0195-6A3F-EC48-875F-B295975AFCA8}" presName="root1" presStyleCnt="0"/>
      <dgm:spPr/>
    </dgm:pt>
    <dgm:pt modelId="{2BF54907-F8C3-C34C-82D1-C3A78916E445}" type="pres">
      <dgm:prSet presAssocID="{2E6A0195-6A3F-EC48-875F-B295975AFCA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DDF50B-19B2-B64C-B409-143CDA335E34}" type="pres">
      <dgm:prSet presAssocID="{2E6A0195-6A3F-EC48-875F-B295975AFCA8}" presName="level2hierChild" presStyleCnt="0"/>
      <dgm:spPr/>
    </dgm:pt>
    <dgm:pt modelId="{DD77253B-1152-2C42-B890-9FC8A001B7BC}" type="pres">
      <dgm:prSet presAssocID="{92E76C9F-80FD-9740-86DC-F63A6511995C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88D0CD9B-54F2-F046-9DD6-EE6516272C26}" type="pres">
      <dgm:prSet presAssocID="{92E76C9F-80FD-9740-86DC-F63A6511995C}" presName="connTx" presStyleLbl="parChTrans1D2" presStyleIdx="0" presStyleCnt="3"/>
      <dgm:spPr/>
      <dgm:t>
        <a:bodyPr/>
        <a:lstStyle/>
        <a:p>
          <a:endParaRPr lang="en-US"/>
        </a:p>
      </dgm:t>
    </dgm:pt>
    <dgm:pt modelId="{FB5AEE2D-D230-5D4E-913B-9739DCA0888C}" type="pres">
      <dgm:prSet presAssocID="{6AE6A83C-47B6-EE4F-8E58-2F37FE4284CE}" presName="root2" presStyleCnt="0"/>
      <dgm:spPr/>
    </dgm:pt>
    <dgm:pt modelId="{DDF1DE5D-8CFB-A24C-A39C-ED69D873CC05}" type="pres">
      <dgm:prSet presAssocID="{6AE6A83C-47B6-EE4F-8E58-2F37FE4284CE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7347C9-3816-6C41-A7D7-554D4E892C78}" type="pres">
      <dgm:prSet presAssocID="{6AE6A83C-47B6-EE4F-8E58-2F37FE4284CE}" presName="level3hierChild" presStyleCnt="0"/>
      <dgm:spPr/>
    </dgm:pt>
    <dgm:pt modelId="{01C00B4C-FEEC-E643-BA9F-B9D59A8FF059}" type="pres">
      <dgm:prSet presAssocID="{2E94560C-1305-4D47-9760-2E04AE756467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39DF3E79-8A39-1A43-AFAB-326203F2565B}" type="pres">
      <dgm:prSet presAssocID="{2E94560C-1305-4D47-9760-2E04AE756467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0F29B3F-C491-7047-AF3D-B3CB12FC0823}" type="pres">
      <dgm:prSet presAssocID="{428A11DC-650E-A04A-8440-C1166DFE23C5}" presName="root2" presStyleCnt="0"/>
      <dgm:spPr/>
    </dgm:pt>
    <dgm:pt modelId="{3F1EA533-3C7C-6C46-BDC4-FA7974A81ABA}" type="pres">
      <dgm:prSet presAssocID="{428A11DC-650E-A04A-8440-C1166DFE23C5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66B979-9A72-E740-882A-936FEC0C83DF}" type="pres">
      <dgm:prSet presAssocID="{428A11DC-650E-A04A-8440-C1166DFE23C5}" presName="level3hierChild" presStyleCnt="0"/>
      <dgm:spPr/>
    </dgm:pt>
    <dgm:pt modelId="{61AE6B28-EC0A-ED41-BF3D-D3469A137F30}" type="pres">
      <dgm:prSet presAssocID="{2A93DE02-C164-F44C-8DAD-D704847BBC8A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859275F5-34F1-E74D-972D-6E2E413AB889}" type="pres">
      <dgm:prSet presAssocID="{2A93DE02-C164-F44C-8DAD-D704847BBC8A}" presName="connTx" presStyleLbl="parChTrans1D2" presStyleIdx="2" presStyleCnt="3"/>
      <dgm:spPr/>
      <dgm:t>
        <a:bodyPr/>
        <a:lstStyle/>
        <a:p>
          <a:endParaRPr lang="en-US"/>
        </a:p>
      </dgm:t>
    </dgm:pt>
    <dgm:pt modelId="{BB8CC883-4EC6-2B49-9FFF-78D18D471814}" type="pres">
      <dgm:prSet presAssocID="{48590F9A-F13A-FA4B-8AE1-93C9418CF1C5}" presName="root2" presStyleCnt="0"/>
      <dgm:spPr/>
    </dgm:pt>
    <dgm:pt modelId="{D85C3D52-369B-8746-9E06-08ECA4155F6C}" type="pres">
      <dgm:prSet presAssocID="{48590F9A-F13A-FA4B-8AE1-93C9418CF1C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19C3E07-BB1A-8842-9435-FFDCD74656FF}" type="pres">
      <dgm:prSet presAssocID="{48590F9A-F13A-FA4B-8AE1-93C9418CF1C5}" presName="level3hierChild" presStyleCnt="0"/>
      <dgm:spPr/>
    </dgm:pt>
  </dgm:ptLst>
  <dgm:cxnLst>
    <dgm:cxn modelId="{2DBA8639-8CFE-0143-A1F7-AB6C3F5793C9}" type="presOf" srcId="{2E94560C-1305-4D47-9760-2E04AE756467}" destId="{01C00B4C-FEEC-E643-BA9F-B9D59A8FF059}" srcOrd="0" destOrd="0" presId="urn:microsoft.com/office/officeart/2008/layout/HorizontalMultiLevelHierarchy"/>
    <dgm:cxn modelId="{9D488C02-64CE-5B40-BE4A-C36285EFF81C}" srcId="{0B926E0E-CE5B-494B-88BD-BBA1AE447BFB}" destId="{2E6A0195-6A3F-EC48-875F-B295975AFCA8}" srcOrd="0" destOrd="0" parTransId="{89D9B045-88AF-6347-BF27-554958008CA7}" sibTransId="{8ED03571-9F15-BE4E-BAB0-CC8194F23112}"/>
    <dgm:cxn modelId="{A0B9EB47-5B9F-CD41-BE8A-7DE90082BFAD}" type="presOf" srcId="{92E76C9F-80FD-9740-86DC-F63A6511995C}" destId="{DD77253B-1152-2C42-B890-9FC8A001B7BC}" srcOrd="0" destOrd="0" presId="urn:microsoft.com/office/officeart/2008/layout/HorizontalMultiLevelHierarchy"/>
    <dgm:cxn modelId="{58E04685-D1A9-5B43-97E4-6DB5D6F5D5F8}" type="presOf" srcId="{2A93DE02-C164-F44C-8DAD-D704847BBC8A}" destId="{61AE6B28-EC0A-ED41-BF3D-D3469A137F30}" srcOrd="0" destOrd="0" presId="urn:microsoft.com/office/officeart/2008/layout/HorizontalMultiLevelHierarchy"/>
    <dgm:cxn modelId="{2800CD90-02AF-AB47-B39D-3A8120E0B646}" srcId="{2E6A0195-6A3F-EC48-875F-B295975AFCA8}" destId="{428A11DC-650E-A04A-8440-C1166DFE23C5}" srcOrd="1" destOrd="0" parTransId="{2E94560C-1305-4D47-9760-2E04AE756467}" sibTransId="{E4FDAE42-EC96-DD40-B016-1D806794B979}"/>
    <dgm:cxn modelId="{D48BF48B-C527-7F46-A6AE-FAE92AABEE17}" srcId="{2E6A0195-6A3F-EC48-875F-B295975AFCA8}" destId="{48590F9A-F13A-FA4B-8AE1-93C9418CF1C5}" srcOrd="2" destOrd="0" parTransId="{2A93DE02-C164-F44C-8DAD-D704847BBC8A}" sibTransId="{30B8C33E-D9BC-E842-839F-5791B8DFCE08}"/>
    <dgm:cxn modelId="{4B0D9866-816E-C84F-BE75-04A7485A58A4}" type="presOf" srcId="{2E6A0195-6A3F-EC48-875F-B295975AFCA8}" destId="{2BF54907-F8C3-C34C-82D1-C3A78916E445}" srcOrd="0" destOrd="0" presId="urn:microsoft.com/office/officeart/2008/layout/HorizontalMultiLevelHierarchy"/>
    <dgm:cxn modelId="{1D2435DD-A33E-BD49-B7E9-22CB4CEE81E4}" type="presOf" srcId="{2E94560C-1305-4D47-9760-2E04AE756467}" destId="{39DF3E79-8A39-1A43-AFAB-326203F2565B}" srcOrd="1" destOrd="0" presId="urn:microsoft.com/office/officeart/2008/layout/HorizontalMultiLevelHierarchy"/>
    <dgm:cxn modelId="{72768151-56ED-D642-9202-66C55CD11F2E}" srcId="{2E6A0195-6A3F-EC48-875F-B295975AFCA8}" destId="{6AE6A83C-47B6-EE4F-8E58-2F37FE4284CE}" srcOrd="0" destOrd="0" parTransId="{92E76C9F-80FD-9740-86DC-F63A6511995C}" sibTransId="{F59612CC-5668-6B49-A679-CD1684C2FC6B}"/>
    <dgm:cxn modelId="{AC8D4854-07E9-3B45-BD33-68A0CB97F651}" type="presOf" srcId="{0B926E0E-CE5B-494B-88BD-BBA1AE447BFB}" destId="{C8C986BB-E433-8241-886B-0816AA3750F8}" srcOrd="0" destOrd="0" presId="urn:microsoft.com/office/officeart/2008/layout/HorizontalMultiLevelHierarchy"/>
    <dgm:cxn modelId="{030F2419-AFCC-A94B-93DE-585E18DC5673}" type="presOf" srcId="{92E76C9F-80FD-9740-86DC-F63A6511995C}" destId="{88D0CD9B-54F2-F046-9DD6-EE6516272C26}" srcOrd="1" destOrd="0" presId="urn:microsoft.com/office/officeart/2008/layout/HorizontalMultiLevelHierarchy"/>
    <dgm:cxn modelId="{BAC5AE33-A937-7E4B-B248-400BE56AAC29}" type="presOf" srcId="{48590F9A-F13A-FA4B-8AE1-93C9418CF1C5}" destId="{D85C3D52-369B-8746-9E06-08ECA4155F6C}" srcOrd="0" destOrd="0" presId="urn:microsoft.com/office/officeart/2008/layout/HorizontalMultiLevelHierarchy"/>
    <dgm:cxn modelId="{15C4BB35-D4F5-4B4D-BD18-1A1B8DBB307C}" type="presOf" srcId="{2A93DE02-C164-F44C-8DAD-D704847BBC8A}" destId="{859275F5-34F1-E74D-972D-6E2E413AB889}" srcOrd="1" destOrd="0" presId="urn:microsoft.com/office/officeart/2008/layout/HorizontalMultiLevelHierarchy"/>
    <dgm:cxn modelId="{65BFFB47-1247-F84D-80B0-0ED345A30A18}" type="presOf" srcId="{428A11DC-650E-A04A-8440-C1166DFE23C5}" destId="{3F1EA533-3C7C-6C46-BDC4-FA7974A81ABA}" srcOrd="0" destOrd="0" presId="urn:microsoft.com/office/officeart/2008/layout/HorizontalMultiLevelHierarchy"/>
    <dgm:cxn modelId="{499A2DBA-1B81-124C-BA79-526CCEB2669E}" type="presOf" srcId="{6AE6A83C-47B6-EE4F-8E58-2F37FE4284CE}" destId="{DDF1DE5D-8CFB-A24C-A39C-ED69D873CC05}" srcOrd="0" destOrd="0" presId="urn:microsoft.com/office/officeart/2008/layout/HorizontalMultiLevelHierarchy"/>
    <dgm:cxn modelId="{CFF79C7E-7883-0245-8626-0BD13BE26354}" type="presParOf" srcId="{C8C986BB-E433-8241-886B-0816AA3750F8}" destId="{34E739AE-C26A-284C-AE7A-BE99DB70F3D4}" srcOrd="0" destOrd="0" presId="urn:microsoft.com/office/officeart/2008/layout/HorizontalMultiLevelHierarchy"/>
    <dgm:cxn modelId="{3EAD09AF-53F6-1D4E-9909-9145FC86D654}" type="presParOf" srcId="{34E739AE-C26A-284C-AE7A-BE99DB70F3D4}" destId="{2BF54907-F8C3-C34C-82D1-C3A78916E445}" srcOrd="0" destOrd="0" presId="urn:microsoft.com/office/officeart/2008/layout/HorizontalMultiLevelHierarchy"/>
    <dgm:cxn modelId="{FE5BDF6E-CA2B-A74F-908A-EC7F5D04D7E4}" type="presParOf" srcId="{34E739AE-C26A-284C-AE7A-BE99DB70F3D4}" destId="{F6DDF50B-19B2-B64C-B409-143CDA335E34}" srcOrd="1" destOrd="0" presId="urn:microsoft.com/office/officeart/2008/layout/HorizontalMultiLevelHierarchy"/>
    <dgm:cxn modelId="{042EBCAC-B84E-A64B-9A90-F60498AC13B5}" type="presParOf" srcId="{F6DDF50B-19B2-B64C-B409-143CDA335E34}" destId="{DD77253B-1152-2C42-B890-9FC8A001B7BC}" srcOrd="0" destOrd="0" presId="urn:microsoft.com/office/officeart/2008/layout/HorizontalMultiLevelHierarchy"/>
    <dgm:cxn modelId="{3B79CA85-7318-C844-9FEB-85FF401CF0FB}" type="presParOf" srcId="{DD77253B-1152-2C42-B890-9FC8A001B7BC}" destId="{88D0CD9B-54F2-F046-9DD6-EE6516272C26}" srcOrd="0" destOrd="0" presId="urn:microsoft.com/office/officeart/2008/layout/HorizontalMultiLevelHierarchy"/>
    <dgm:cxn modelId="{8B4B1604-95F2-4B49-BDBB-6128DC054786}" type="presParOf" srcId="{F6DDF50B-19B2-B64C-B409-143CDA335E34}" destId="{FB5AEE2D-D230-5D4E-913B-9739DCA0888C}" srcOrd="1" destOrd="0" presId="urn:microsoft.com/office/officeart/2008/layout/HorizontalMultiLevelHierarchy"/>
    <dgm:cxn modelId="{5C7AE3D4-AB90-6A4D-A019-DCCA92419279}" type="presParOf" srcId="{FB5AEE2D-D230-5D4E-913B-9739DCA0888C}" destId="{DDF1DE5D-8CFB-A24C-A39C-ED69D873CC05}" srcOrd="0" destOrd="0" presId="urn:microsoft.com/office/officeart/2008/layout/HorizontalMultiLevelHierarchy"/>
    <dgm:cxn modelId="{0B56F575-4DEC-C047-AF17-0BCBF0D76D7B}" type="presParOf" srcId="{FB5AEE2D-D230-5D4E-913B-9739DCA0888C}" destId="{6D7347C9-3816-6C41-A7D7-554D4E892C78}" srcOrd="1" destOrd="0" presId="urn:microsoft.com/office/officeart/2008/layout/HorizontalMultiLevelHierarchy"/>
    <dgm:cxn modelId="{EF3FA543-EA22-FC42-8CDE-1DC11575D9C5}" type="presParOf" srcId="{F6DDF50B-19B2-B64C-B409-143CDA335E34}" destId="{01C00B4C-FEEC-E643-BA9F-B9D59A8FF059}" srcOrd="2" destOrd="0" presId="urn:microsoft.com/office/officeart/2008/layout/HorizontalMultiLevelHierarchy"/>
    <dgm:cxn modelId="{250E15C5-10C8-F74C-B57A-0A1C77A6BB0C}" type="presParOf" srcId="{01C00B4C-FEEC-E643-BA9F-B9D59A8FF059}" destId="{39DF3E79-8A39-1A43-AFAB-326203F2565B}" srcOrd="0" destOrd="0" presId="urn:microsoft.com/office/officeart/2008/layout/HorizontalMultiLevelHierarchy"/>
    <dgm:cxn modelId="{F8C3E3F1-6C01-C849-BF32-CD62AC811238}" type="presParOf" srcId="{F6DDF50B-19B2-B64C-B409-143CDA335E34}" destId="{F0F29B3F-C491-7047-AF3D-B3CB12FC0823}" srcOrd="3" destOrd="0" presId="urn:microsoft.com/office/officeart/2008/layout/HorizontalMultiLevelHierarchy"/>
    <dgm:cxn modelId="{7ED08854-AC61-5443-A208-7222DF845D86}" type="presParOf" srcId="{F0F29B3F-C491-7047-AF3D-B3CB12FC0823}" destId="{3F1EA533-3C7C-6C46-BDC4-FA7974A81ABA}" srcOrd="0" destOrd="0" presId="urn:microsoft.com/office/officeart/2008/layout/HorizontalMultiLevelHierarchy"/>
    <dgm:cxn modelId="{432E2AC9-1001-DC4F-BCF6-D00F7145D37B}" type="presParOf" srcId="{F0F29B3F-C491-7047-AF3D-B3CB12FC0823}" destId="{CF66B979-9A72-E740-882A-936FEC0C83DF}" srcOrd="1" destOrd="0" presId="urn:microsoft.com/office/officeart/2008/layout/HorizontalMultiLevelHierarchy"/>
    <dgm:cxn modelId="{3A6C3102-9B4C-9748-A94F-08200B8DC717}" type="presParOf" srcId="{F6DDF50B-19B2-B64C-B409-143CDA335E34}" destId="{61AE6B28-EC0A-ED41-BF3D-D3469A137F30}" srcOrd="4" destOrd="0" presId="urn:microsoft.com/office/officeart/2008/layout/HorizontalMultiLevelHierarchy"/>
    <dgm:cxn modelId="{81F2B76F-822C-D94B-9FBB-4FD3871B0397}" type="presParOf" srcId="{61AE6B28-EC0A-ED41-BF3D-D3469A137F30}" destId="{859275F5-34F1-E74D-972D-6E2E413AB889}" srcOrd="0" destOrd="0" presId="urn:microsoft.com/office/officeart/2008/layout/HorizontalMultiLevelHierarchy"/>
    <dgm:cxn modelId="{A609F5B3-2F39-2448-BAF1-8C47534F4FCA}" type="presParOf" srcId="{F6DDF50B-19B2-B64C-B409-143CDA335E34}" destId="{BB8CC883-4EC6-2B49-9FFF-78D18D471814}" srcOrd="5" destOrd="0" presId="urn:microsoft.com/office/officeart/2008/layout/HorizontalMultiLevelHierarchy"/>
    <dgm:cxn modelId="{D05588D0-E2BF-BE40-BA12-6C7B7274B701}" type="presParOf" srcId="{BB8CC883-4EC6-2B49-9FFF-78D18D471814}" destId="{D85C3D52-369B-8746-9E06-08ECA4155F6C}" srcOrd="0" destOrd="0" presId="urn:microsoft.com/office/officeart/2008/layout/HorizontalMultiLevelHierarchy"/>
    <dgm:cxn modelId="{80D0AC91-D8E6-5541-A467-C74CE03ED639}" type="presParOf" srcId="{BB8CC883-4EC6-2B49-9FFF-78D18D471814}" destId="{119C3E07-BB1A-8842-9435-FFDCD74656F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9E47F-4DA6-144B-94A8-4503A4F4F807}">
      <dsp:nvSpPr>
        <dsp:cNvPr id="0" name=""/>
        <dsp:cNvSpPr/>
      </dsp:nvSpPr>
      <dsp:spPr>
        <a:xfrm>
          <a:off x="2056462" y="859664"/>
          <a:ext cx="1038824" cy="360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291"/>
              </a:lnTo>
              <a:lnTo>
                <a:pt x="1038824" y="180291"/>
              </a:lnTo>
              <a:lnTo>
                <a:pt x="1038824" y="36058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01BE1-D0BC-5846-9933-4724AF2E5879}">
      <dsp:nvSpPr>
        <dsp:cNvPr id="0" name=""/>
        <dsp:cNvSpPr/>
      </dsp:nvSpPr>
      <dsp:spPr>
        <a:xfrm>
          <a:off x="1017637" y="859664"/>
          <a:ext cx="1038824" cy="360583"/>
        </a:xfrm>
        <a:custGeom>
          <a:avLst/>
          <a:gdLst/>
          <a:ahLst/>
          <a:cxnLst/>
          <a:rect l="0" t="0" r="0" b="0"/>
          <a:pathLst>
            <a:path>
              <a:moveTo>
                <a:pt x="1038824" y="0"/>
              </a:moveTo>
              <a:lnTo>
                <a:pt x="1038824" y="180291"/>
              </a:lnTo>
              <a:lnTo>
                <a:pt x="0" y="180291"/>
              </a:lnTo>
              <a:lnTo>
                <a:pt x="0" y="36058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AEE17-4A1F-044F-9251-30A40328AD6F}">
      <dsp:nvSpPr>
        <dsp:cNvPr id="0" name=""/>
        <dsp:cNvSpPr/>
      </dsp:nvSpPr>
      <dsp:spPr>
        <a:xfrm>
          <a:off x="1197929" y="1131"/>
          <a:ext cx="1717065" cy="8585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/>
            <a:t>Links</a:t>
          </a:r>
        </a:p>
      </dsp:txBody>
      <dsp:txXfrm>
        <a:off x="1197929" y="1131"/>
        <a:ext cx="1717065" cy="858532"/>
      </dsp:txXfrm>
    </dsp:sp>
    <dsp:sp modelId="{EA7A8F5E-B9BF-C347-8D88-5F87FCC1D9FB}">
      <dsp:nvSpPr>
        <dsp:cNvPr id="0" name=""/>
        <dsp:cNvSpPr/>
      </dsp:nvSpPr>
      <dsp:spPr>
        <a:xfrm>
          <a:off x="159104" y="1220248"/>
          <a:ext cx="1717065" cy="858532"/>
        </a:xfrm>
        <a:prstGeom prst="rect">
          <a:avLst/>
        </a:prstGeom>
        <a:solidFill>
          <a:schemeClr val="accent2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/>
            <a:t>Point-to-point</a:t>
          </a:r>
        </a:p>
      </dsp:txBody>
      <dsp:txXfrm>
        <a:off x="159104" y="1220248"/>
        <a:ext cx="1717065" cy="858532"/>
      </dsp:txXfrm>
    </dsp:sp>
    <dsp:sp modelId="{F9533EE8-70DF-7543-BD15-FD01EC8B489B}">
      <dsp:nvSpPr>
        <dsp:cNvPr id="0" name=""/>
        <dsp:cNvSpPr/>
      </dsp:nvSpPr>
      <dsp:spPr>
        <a:xfrm>
          <a:off x="2236753" y="1220248"/>
          <a:ext cx="1717065" cy="858532"/>
        </a:xfrm>
        <a:prstGeom prst="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900" kern="1200" dirty="0"/>
            <a:t>Broadcast</a:t>
          </a:r>
        </a:p>
      </dsp:txBody>
      <dsp:txXfrm>
        <a:off x="2236753" y="1220248"/>
        <a:ext cx="1717065" cy="858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E6B28-EC0A-ED41-BF3D-D3469A137F30}">
      <dsp:nvSpPr>
        <dsp:cNvPr id="0" name=""/>
        <dsp:cNvSpPr/>
      </dsp:nvSpPr>
      <dsp:spPr>
        <a:xfrm>
          <a:off x="2344019" y="2586565"/>
          <a:ext cx="644779" cy="1228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2389" y="0"/>
              </a:lnTo>
              <a:lnTo>
                <a:pt x="322389" y="1228618"/>
              </a:lnTo>
              <a:lnTo>
                <a:pt x="644779" y="1228618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2631721" y="3166186"/>
        <a:ext cx="69376" cy="69376"/>
      </dsp:txXfrm>
    </dsp:sp>
    <dsp:sp modelId="{01C00B4C-FEEC-E643-BA9F-B9D59A8FF059}">
      <dsp:nvSpPr>
        <dsp:cNvPr id="0" name=""/>
        <dsp:cNvSpPr/>
      </dsp:nvSpPr>
      <dsp:spPr>
        <a:xfrm>
          <a:off x="2344019" y="2540845"/>
          <a:ext cx="6447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4779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2650289" y="2570446"/>
        <a:ext cx="32238" cy="32238"/>
      </dsp:txXfrm>
    </dsp:sp>
    <dsp:sp modelId="{DD77253B-1152-2C42-B890-9FC8A001B7BC}">
      <dsp:nvSpPr>
        <dsp:cNvPr id="0" name=""/>
        <dsp:cNvSpPr/>
      </dsp:nvSpPr>
      <dsp:spPr>
        <a:xfrm>
          <a:off x="2344019" y="1357946"/>
          <a:ext cx="644779" cy="1228618"/>
        </a:xfrm>
        <a:custGeom>
          <a:avLst/>
          <a:gdLst/>
          <a:ahLst/>
          <a:cxnLst/>
          <a:rect l="0" t="0" r="0" b="0"/>
          <a:pathLst>
            <a:path>
              <a:moveTo>
                <a:pt x="0" y="1228618"/>
              </a:moveTo>
              <a:lnTo>
                <a:pt x="322389" y="1228618"/>
              </a:lnTo>
              <a:lnTo>
                <a:pt x="322389" y="0"/>
              </a:lnTo>
              <a:lnTo>
                <a:pt x="644779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2631721" y="1937567"/>
        <a:ext cx="69376" cy="69376"/>
      </dsp:txXfrm>
    </dsp:sp>
    <dsp:sp modelId="{2BF54907-F8C3-C34C-82D1-C3A78916E445}">
      <dsp:nvSpPr>
        <dsp:cNvPr id="0" name=""/>
        <dsp:cNvSpPr/>
      </dsp:nvSpPr>
      <dsp:spPr>
        <a:xfrm rot="16200000">
          <a:off x="-733993" y="2095118"/>
          <a:ext cx="5173131" cy="9828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400" kern="1200" dirty="0"/>
            <a:t>MAC Protocols</a:t>
          </a:r>
        </a:p>
      </dsp:txBody>
      <dsp:txXfrm>
        <a:off x="-733993" y="2095118"/>
        <a:ext cx="5173131" cy="982894"/>
      </dsp:txXfrm>
    </dsp:sp>
    <dsp:sp modelId="{DDF1DE5D-8CFB-A24C-A39C-ED69D873CC05}">
      <dsp:nvSpPr>
        <dsp:cNvPr id="0" name=""/>
        <dsp:cNvSpPr/>
      </dsp:nvSpPr>
      <dsp:spPr>
        <a:xfrm>
          <a:off x="2988798" y="866499"/>
          <a:ext cx="3223895" cy="982894"/>
        </a:xfrm>
        <a:prstGeom prst="rect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Channel Partitioning</a:t>
          </a:r>
        </a:p>
      </dsp:txBody>
      <dsp:txXfrm>
        <a:off x="2988798" y="866499"/>
        <a:ext cx="3223895" cy="982894"/>
      </dsp:txXfrm>
    </dsp:sp>
    <dsp:sp modelId="{3F1EA533-3C7C-6C46-BDC4-FA7974A81ABA}">
      <dsp:nvSpPr>
        <dsp:cNvPr id="0" name=""/>
        <dsp:cNvSpPr/>
      </dsp:nvSpPr>
      <dsp:spPr>
        <a:xfrm>
          <a:off x="2988798" y="2095118"/>
          <a:ext cx="3223895" cy="982894"/>
        </a:xfrm>
        <a:prstGeom prst="rect">
          <a:avLst/>
        </a:prstGeom>
        <a:solidFill>
          <a:schemeClr val="accent4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Random Access</a:t>
          </a:r>
        </a:p>
      </dsp:txBody>
      <dsp:txXfrm>
        <a:off x="2988798" y="2095118"/>
        <a:ext cx="3223895" cy="982894"/>
      </dsp:txXfrm>
    </dsp:sp>
    <dsp:sp modelId="{D85C3D52-369B-8746-9E06-08ECA4155F6C}">
      <dsp:nvSpPr>
        <dsp:cNvPr id="0" name=""/>
        <dsp:cNvSpPr/>
      </dsp:nvSpPr>
      <dsp:spPr>
        <a:xfrm>
          <a:off x="2988798" y="3323736"/>
          <a:ext cx="3223895" cy="982894"/>
        </a:xfrm>
        <a:prstGeom prst="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Taking Turns </a:t>
          </a:r>
        </a:p>
      </dsp:txBody>
      <dsp:txXfrm>
        <a:off x="2988798" y="3323736"/>
        <a:ext cx="3223895" cy="9828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E6B28-EC0A-ED41-BF3D-D3469A137F30}">
      <dsp:nvSpPr>
        <dsp:cNvPr id="0" name=""/>
        <dsp:cNvSpPr/>
      </dsp:nvSpPr>
      <dsp:spPr>
        <a:xfrm>
          <a:off x="2344019" y="2586565"/>
          <a:ext cx="644779" cy="1228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2389" y="0"/>
              </a:lnTo>
              <a:lnTo>
                <a:pt x="322389" y="1228618"/>
              </a:lnTo>
              <a:lnTo>
                <a:pt x="644779" y="1228618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2631721" y="3166186"/>
        <a:ext cx="69376" cy="69376"/>
      </dsp:txXfrm>
    </dsp:sp>
    <dsp:sp modelId="{01C00B4C-FEEC-E643-BA9F-B9D59A8FF059}">
      <dsp:nvSpPr>
        <dsp:cNvPr id="0" name=""/>
        <dsp:cNvSpPr/>
      </dsp:nvSpPr>
      <dsp:spPr>
        <a:xfrm>
          <a:off x="2344019" y="2540845"/>
          <a:ext cx="6447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4779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2650289" y="2570446"/>
        <a:ext cx="32238" cy="32238"/>
      </dsp:txXfrm>
    </dsp:sp>
    <dsp:sp modelId="{DD77253B-1152-2C42-B890-9FC8A001B7BC}">
      <dsp:nvSpPr>
        <dsp:cNvPr id="0" name=""/>
        <dsp:cNvSpPr/>
      </dsp:nvSpPr>
      <dsp:spPr>
        <a:xfrm>
          <a:off x="2344019" y="1357946"/>
          <a:ext cx="644779" cy="1228618"/>
        </a:xfrm>
        <a:custGeom>
          <a:avLst/>
          <a:gdLst/>
          <a:ahLst/>
          <a:cxnLst/>
          <a:rect l="0" t="0" r="0" b="0"/>
          <a:pathLst>
            <a:path>
              <a:moveTo>
                <a:pt x="0" y="1228618"/>
              </a:moveTo>
              <a:lnTo>
                <a:pt x="322389" y="1228618"/>
              </a:lnTo>
              <a:lnTo>
                <a:pt x="322389" y="0"/>
              </a:lnTo>
              <a:lnTo>
                <a:pt x="644779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2631721" y="1937567"/>
        <a:ext cx="69376" cy="69376"/>
      </dsp:txXfrm>
    </dsp:sp>
    <dsp:sp modelId="{2BF54907-F8C3-C34C-82D1-C3A78916E445}">
      <dsp:nvSpPr>
        <dsp:cNvPr id="0" name=""/>
        <dsp:cNvSpPr/>
      </dsp:nvSpPr>
      <dsp:spPr>
        <a:xfrm rot="16200000">
          <a:off x="-733993" y="2095118"/>
          <a:ext cx="5173131" cy="9828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400" kern="1200" dirty="0"/>
            <a:t>MAC Protocols</a:t>
          </a:r>
        </a:p>
      </dsp:txBody>
      <dsp:txXfrm>
        <a:off x="-733993" y="2095118"/>
        <a:ext cx="5173131" cy="982894"/>
      </dsp:txXfrm>
    </dsp:sp>
    <dsp:sp modelId="{DDF1DE5D-8CFB-A24C-A39C-ED69D873CC05}">
      <dsp:nvSpPr>
        <dsp:cNvPr id="0" name=""/>
        <dsp:cNvSpPr/>
      </dsp:nvSpPr>
      <dsp:spPr>
        <a:xfrm>
          <a:off x="2988798" y="866499"/>
          <a:ext cx="3223895" cy="982894"/>
        </a:xfrm>
        <a:prstGeom prst="rect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Channel Partitioning</a:t>
          </a:r>
        </a:p>
      </dsp:txBody>
      <dsp:txXfrm>
        <a:off x="2988798" y="866499"/>
        <a:ext cx="3223895" cy="982894"/>
      </dsp:txXfrm>
    </dsp:sp>
    <dsp:sp modelId="{3F1EA533-3C7C-6C46-BDC4-FA7974A81ABA}">
      <dsp:nvSpPr>
        <dsp:cNvPr id="0" name=""/>
        <dsp:cNvSpPr/>
      </dsp:nvSpPr>
      <dsp:spPr>
        <a:xfrm>
          <a:off x="2988798" y="2095118"/>
          <a:ext cx="3223895" cy="982894"/>
        </a:xfrm>
        <a:prstGeom prst="rect">
          <a:avLst/>
        </a:prstGeom>
        <a:solidFill>
          <a:schemeClr val="accent3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Random Access</a:t>
          </a:r>
        </a:p>
      </dsp:txBody>
      <dsp:txXfrm>
        <a:off x="2988798" y="2095118"/>
        <a:ext cx="3223895" cy="982894"/>
      </dsp:txXfrm>
    </dsp:sp>
    <dsp:sp modelId="{D85C3D52-369B-8746-9E06-08ECA4155F6C}">
      <dsp:nvSpPr>
        <dsp:cNvPr id="0" name=""/>
        <dsp:cNvSpPr/>
      </dsp:nvSpPr>
      <dsp:spPr>
        <a:xfrm>
          <a:off x="2988798" y="3323736"/>
          <a:ext cx="3223895" cy="982894"/>
        </a:xfrm>
        <a:prstGeom prst="rect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Taking Turns </a:t>
          </a:r>
        </a:p>
      </dsp:txBody>
      <dsp:txXfrm>
        <a:off x="2988798" y="3323736"/>
        <a:ext cx="3223895" cy="982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0AA1C-0E52-4363-8693-38E718BACD8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9228B-866F-4A7C-96F1-B92B4EE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9228B-866F-4A7C-96F1-B92B4EE73A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01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B049FB4-3255-2941-964B-63DD24C4C301}" type="slidenum">
              <a:rPr lang="en-US" i="0" smtClean="0">
                <a:latin typeface="Times New Roman" charset="0"/>
              </a:rPr>
              <a:pPr>
                <a:defRPr/>
              </a:pPr>
              <a:t>13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85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CEB1B82-11B0-7E4D-8D78-B8E843132015}" type="slidenum">
              <a:rPr lang="en-US" i="0" smtClean="0">
                <a:latin typeface="Times New Roman" charset="0"/>
              </a:rPr>
              <a:pPr>
                <a:defRPr/>
              </a:pPr>
              <a:t>15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527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B5F772E-C619-AA41-87FA-66524F210512}" type="slidenum">
              <a:rPr lang="en-US" i="0" smtClean="0">
                <a:latin typeface="Times New Roman" charset="0"/>
              </a:rPr>
              <a:pPr>
                <a:defRPr/>
              </a:pPr>
              <a:t>16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271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1DFFBCA-CF51-8C4C-90C0-C10013314852}" type="slidenum">
              <a:rPr lang="en-US" i="0" smtClean="0">
                <a:latin typeface="Times New Roman" charset="0"/>
              </a:rPr>
              <a:pPr>
                <a:defRPr/>
              </a:pPr>
              <a:t>17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87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9EA52E9-146D-8E49-BEC5-237E611F9B44}" type="slidenum">
              <a:rPr lang="en-US" i="0" smtClean="0">
                <a:latin typeface="Times New Roman" charset="0"/>
              </a:rPr>
              <a:pPr>
                <a:defRPr/>
              </a:pPr>
              <a:t>20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310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3C97A68-011F-3241-A5A6-6EAD0C86B7D6}" type="slidenum">
              <a:rPr lang="en-US" i="0" smtClean="0">
                <a:latin typeface="Times New Roman" charset="0"/>
              </a:rPr>
              <a:pPr>
                <a:defRPr/>
              </a:pPr>
              <a:t>23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237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A9C1EC7-E903-DF46-A0F2-890A589B5677}" type="slidenum">
              <a:rPr lang="en-US" i="0" smtClean="0">
                <a:latin typeface="Times New Roman" charset="0"/>
              </a:rPr>
              <a:pPr>
                <a:defRPr/>
              </a:pPr>
              <a:t>24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594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169983E0-9854-FD4B-8953-2A3C8DAEAEAB}" type="slidenum">
              <a:rPr lang="en-US" i="0" smtClean="0">
                <a:latin typeface="Times New Roman" charset="0"/>
              </a:rPr>
              <a:pPr>
                <a:defRPr/>
              </a:pPr>
              <a:t>26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365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3A56F32-873F-4741-82C3-DC84FF9C65B1}" type="slidenum">
              <a:rPr lang="en-US" i="0" smtClean="0">
                <a:latin typeface="Times New Roman" charset="0"/>
              </a:rPr>
              <a:pPr>
                <a:defRPr/>
              </a:pPr>
              <a:t>28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537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361AA2AC-99CC-3A4A-B8E8-FAB41F82BBCA}" type="slidenum">
              <a:rPr lang="en-US" i="0" smtClean="0">
                <a:latin typeface="Times New Roman" charset="0"/>
              </a:rPr>
              <a:pPr>
                <a:defRPr/>
              </a:pPr>
              <a:t>30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23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3C97A68-011F-3241-A5A6-6EAD0C86B7D6}" type="slidenum">
              <a:rPr lang="en-US" i="0" smtClean="0">
                <a:latin typeface="Times New Roman" charset="0"/>
              </a:rPr>
              <a:pPr>
                <a:defRPr/>
              </a:pPr>
              <a:t>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046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EE8A598-DF58-E64E-87FA-BBB91CA30A18}" type="slidenum">
              <a:rPr lang="en-US" i="0" smtClean="0">
                <a:latin typeface="Times New Roman" charset="0"/>
              </a:rPr>
              <a:pPr>
                <a:defRPr/>
              </a:pPr>
              <a:t>31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16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3C97A68-011F-3241-A5A6-6EAD0C86B7D6}" type="slidenum">
              <a:rPr lang="en-US" i="0" smtClean="0">
                <a:latin typeface="Times New Roman" charset="0"/>
              </a:rPr>
              <a:pPr>
                <a:defRPr/>
              </a:pPr>
              <a:t>32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507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7F188CC-4460-E043-B180-95C5ACF8D312}" type="slidenum">
              <a:rPr lang="en-US" i="0" smtClean="0">
                <a:latin typeface="Times New Roman" charset="0"/>
              </a:rPr>
              <a:pPr>
                <a:defRPr/>
              </a:pPr>
              <a:t>33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52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195A4D9-D9A3-9D42-8C21-61B5EC1E1BB0}" type="slidenum">
              <a:rPr lang="en-US" i="0" smtClean="0">
                <a:latin typeface="Times New Roman" charset="0"/>
              </a:rPr>
              <a:pPr>
                <a:defRPr/>
              </a:pPr>
              <a:t>34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253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899DADF4-4B2E-B644-9BDA-D41F6D2BAA32}" type="slidenum">
              <a:rPr lang="en-US" i="0" smtClean="0">
                <a:latin typeface="Times New Roman" charset="0"/>
              </a:rPr>
              <a:pPr>
                <a:defRPr/>
              </a:pPr>
              <a:t>35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165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D67B076-01A6-BF41-ABA5-655018180054}" type="slidenum">
              <a:rPr lang="en-US" i="0" smtClean="0">
                <a:latin typeface="Times New Roman" charset="0"/>
              </a:rPr>
              <a:pPr>
                <a:defRPr/>
              </a:pPr>
              <a:t>36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549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1839DD2-90A2-2247-9684-E72B53E0F17D}" type="slidenum">
              <a:rPr lang="en-US" i="0" smtClean="0">
                <a:latin typeface="Times New Roman" charset="0"/>
              </a:rPr>
              <a:pPr>
                <a:defRPr/>
              </a:pPr>
              <a:t>37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26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A88163C-4FEA-FC48-BFDA-B7EEC0814B16}" type="slidenum">
              <a:rPr lang="en-US" i="0" smtClean="0">
                <a:latin typeface="Times New Roman" charset="0"/>
              </a:rPr>
              <a:pPr>
                <a:defRPr/>
              </a:pPr>
              <a:t>38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356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3C97A68-011F-3241-A5A6-6EAD0C86B7D6}" type="slidenum">
              <a:rPr lang="en-US" i="0" smtClean="0">
                <a:latin typeface="Times New Roman" charset="0"/>
              </a:rPr>
              <a:pPr>
                <a:defRPr/>
              </a:pPr>
              <a:t>39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115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1DFFBCA-CF51-8C4C-90C0-C10013314852}" type="slidenum">
              <a:rPr lang="en-US" i="0" smtClean="0">
                <a:latin typeface="Times New Roman" charset="0"/>
              </a:rPr>
              <a:pPr>
                <a:defRPr/>
              </a:pPr>
              <a:t>40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79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9228B-866F-4A7C-96F1-B92B4EE73A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A0023F9-7F73-6F45-8A3B-F6442733AA12}" type="slidenum">
              <a:rPr lang="en-US" i="0" smtClean="0">
                <a:latin typeface="Times New Roman" charset="0"/>
              </a:rPr>
              <a:pPr>
                <a:defRPr/>
              </a:pPr>
              <a:t>41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234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5E476F6-027F-C548-B0EB-110C5BD65377}" type="slidenum">
              <a:rPr lang="en-US" i="0" smtClean="0">
                <a:latin typeface="Times New Roman" charset="0"/>
              </a:rPr>
              <a:pPr>
                <a:defRPr/>
              </a:pPr>
              <a:t>42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436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70DB9EFD-2C56-304B-9FF9-80BAF6A94A18}" type="slidenum">
              <a:rPr lang="en-US" i="0" smtClean="0">
                <a:latin typeface="Times New Roman" charset="0"/>
              </a:rPr>
              <a:pPr>
                <a:defRPr/>
              </a:pPr>
              <a:t>43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42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F620C57-5F31-6443-8544-E81A27D767F3}" type="slidenum">
              <a:rPr lang="en-US" i="0" smtClean="0">
                <a:latin typeface="Times New Roman" charset="0"/>
              </a:rPr>
              <a:pPr>
                <a:defRPr/>
              </a:pPr>
              <a:t>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138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8AA7049-8658-2C4B-A161-18F367F0585E}" type="slidenum">
              <a:rPr lang="en-US" i="0" smtClean="0">
                <a:latin typeface="Times New Roman" charset="0"/>
              </a:rPr>
              <a:pPr>
                <a:defRPr/>
              </a:pPr>
              <a:t>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41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DB44EAB-FE29-FA45-963B-6DA8F6A2E717}" type="slidenum">
              <a:rPr lang="en-US" i="0" smtClean="0">
                <a:latin typeface="Times New Roman" charset="0"/>
              </a:rPr>
              <a:pPr>
                <a:defRPr/>
              </a:pPr>
              <a:t>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52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AB2606F-C1DD-AB42-91E2-4D2AE510B66F}" type="slidenum">
              <a:rPr lang="en-US" i="0" smtClean="0">
                <a:latin typeface="Times New Roman" charset="0"/>
              </a:rPr>
              <a:pPr>
                <a:defRPr/>
              </a:pPr>
              <a:t>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816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3EFBD828-11F8-6948-B056-D1F77BF7AC02}" type="slidenum">
              <a:rPr lang="en-US" i="0" smtClean="0">
                <a:latin typeface="Times New Roman" charset="0"/>
              </a:rPr>
              <a:pPr>
                <a:defRPr/>
              </a:pPr>
              <a:t>10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41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3C97A68-011F-3241-A5A6-6EAD0C86B7D6}" type="slidenum">
              <a:rPr lang="en-US" i="0" smtClean="0">
                <a:latin typeface="Times New Roman" charset="0"/>
              </a:rPr>
              <a:pPr>
                <a:defRPr/>
              </a:pPr>
              <a:t>11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9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7778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6571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980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7559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694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046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0617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4346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05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872912A-1472-F840-B781-695E12560F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0258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35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0848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5325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960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025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0916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35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09" y="190501"/>
            <a:ext cx="10018713" cy="876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08" y="1114426"/>
            <a:ext cx="10018713" cy="3721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1405C12-EBFC-4FB1-864A-0042B38AE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2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push dir="u"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FF9300"/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3.tiff"/><Relationship Id="rId5" Type="http://schemas.openxmlformats.org/officeDocument/2006/relationships/image" Target="../media/image12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22.jpe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A43A-3F5F-43E8-BEE5-3410751FEB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AB873-690E-4A75-BC33-FCED2A0B4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16 | Part 1 of </a:t>
            </a:r>
            <a:r>
              <a:rPr lang="en-US" dirty="0" smtClean="0"/>
              <a:t>5 </a:t>
            </a:r>
            <a:r>
              <a:rPr lang="en-US" dirty="0"/>
              <a:t>| CSE421 –Computer Networks</a:t>
            </a:r>
          </a:p>
          <a:p>
            <a:r>
              <a:rPr lang="en-US" dirty="0"/>
              <a:t>Department of Computer Science and Engineering</a:t>
            </a:r>
            <a:br>
              <a:rPr lang="en-US" dirty="0"/>
            </a:br>
            <a:r>
              <a:rPr lang="en-US" dirty="0"/>
              <a:t>School of Data &amp;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4885E-7D8C-4D12-A892-1DF776D71F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33" y="217086"/>
            <a:ext cx="1639334" cy="15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34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613" y="889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Adaptors communicating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49451" y="4275138"/>
            <a:ext cx="4067175" cy="1935162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</a:rPr>
              <a:t>sending side: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encapsulates datagram in frame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adds error checking bits, rdt, flow control, etc.</a:t>
            </a:r>
          </a:p>
        </p:txBody>
      </p:sp>
      <p:sp>
        <p:nvSpPr>
          <p:cNvPr id="922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32500" y="4273551"/>
            <a:ext cx="4090988" cy="185102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</a:rPr>
              <a:t>receiving side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looks for errors, rdt, flow control, etc.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extracts datagram, passes to upper layer at receiving side</a:t>
            </a:r>
          </a:p>
        </p:txBody>
      </p:sp>
      <p:sp>
        <p:nvSpPr>
          <p:cNvPr id="9223" name="Rectangle 27"/>
          <p:cNvSpPr>
            <a:spLocks noChangeArrowheads="1"/>
          </p:cNvSpPr>
          <p:nvPr/>
        </p:nvSpPr>
        <p:spPr bwMode="auto">
          <a:xfrm>
            <a:off x="5637214" y="3394076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24" name="Rectangle 28"/>
          <p:cNvSpPr>
            <a:spLocks noChangeArrowheads="1"/>
          </p:cNvSpPr>
          <p:nvPr/>
        </p:nvSpPr>
        <p:spPr bwMode="auto">
          <a:xfrm>
            <a:off x="3481389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25" name="Line 29"/>
          <p:cNvSpPr>
            <a:spLocks noChangeShapeType="1"/>
          </p:cNvSpPr>
          <p:nvPr/>
        </p:nvSpPr>
        <p:spPr bwMode="auto">
          <a:xfrm>
            <a:off x="3576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26" name="Rectangle 30"/>
          <p:cNvSpPr>
            <a:spLocks noChangeArrowheads="1"/>
          </p:cNvSpPr>
          <p:nvPr/>
        </p:nvSpPr>
        <p:spPr bwMode="auto">
          <a:xfrm>
            <a:off x="3717925" y="221297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27" name="Rectangle 31"/>
          <p:cNvSpPr>
            <a:spLocks noChangeArrowheads="1"/>
          </p:cNvSpPr>
          <p:nvPr/>
        </p:nvSpPr>
        <p:spPr bwMode="auto">
          <a:xfrm>
            <a:off x="3959225" y="2773364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28" name="Rectangle 32"/>
          <p:cNvSpPr>
            <a:spLocks noChangeArrowheads="1"/>
          </p:cNvSpPr>
          <p:nvPr/>
        </p:nvSpPr>
        <p:spPr bwMode="auto">
          <a:xfrm>
            <a:off x="3959226" y="23018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dirty="0">
                <a:latin typeface="Arial" charset="0"/>
              </a:rPr>
              <a:t>controller</a:t>
            </a:r>
          </a:p>
        </p:txBody>
      </p:sp>
      <p:sp>
        <p:nvSpPr>
          <p:cNvPr id="9229" name="Line 33"/>
          <p:cNvSpPr>
            <a:spLocks noChangeShapeType="1"/>
          </p:cNvSpPr>
          <p:nvPr/>
        </p:nvSpPr>
        <p:spPr bwMode="auto">
          <a:xfrm>
            <a:off x="3870326" y="2055813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30" name="Line 34"/>
          <p:cNvSpPr>
            <a:spLocks noChangeShapeType="1"/>
          </p:cNvSpPr>
          <p:nvPr/>
        </p:nvSpPr>
        <p:spPr bwMode="auto">
          <a:xfrm flipV="1">
            <a:off x="4287838" y="2062163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31" name="Rectangle 35"/>
          <p:cNvSpPr>
            <a:spLocks noChangeArrowheads="1"/>
          </p:cNvSpPr>
          <p:nvPr/>
        </p:nvSpPr>
        <p:spPr bwMode="auto">
          <a:xfrm>
            <a:off x="3752851" y="150177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dirty="0">
              <a:latin typeface="Arial" charset="0"/>
            </a:endParaRPr>
          </a:p>
        </p:txBody>
      </p:sp>
      <p:sp>
        <p:nvSpPr>
          <p:cNvPr id="9232" name="Rectangle 36"/>
          <p:cNvSpPr>
            <a:spLocks noChangeArrowheads="1"/>
          </p:cNvSpPr>
          <p:nvPr/>
        </p:nvSpPr>
        <p:spPr bwMode="auto">
          <a:xfrm>
            <a:off x="4619626" y="150336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dirty="0">
              <a:latin typeface="Arial" charset="0"/>
            </a:endParaRPr>
          </a:p>
        </p:txBody>
      </p:sp>
      <p:sp>
        <p:nvSpPr>
          <p:cNvPr id="9233" name="Line 37"/>
          <p:cNvSpPr>
            <a:spLocks noChangeShapeType="1"/>
          </p:cNvSpPr>
          <p:nvPr/>
        </p:nvSpPr>
        <p:spPr bwMode="auto">
          <a:xfrm flipH="1" flipV="1">
            <a:off x="4075114" y="1917701"/>
            <a:ext cx="1587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34" name="Line 38"/>
          <p:cNvSpPr>
            <a:spLocks noChangeShapeType="1"/>
          </p:cNvSpPr>
          <p:nvPr/>
        </p:nvSpPr>
        <p:spPr bwMode="auto">
          <a:xfrm flipH="1" flipV="1">
            <a:off x="4999038" y="1920876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35" name="Rectangle 39"/>
          <p:cNvSpPr>
            <a:spLocks noChangeArrowheads="1"/>
          </p:cNvSpPr>
          <p:nvPr/>
        </p:nvSpPr>
        <p:spPr bwMode="auto">
          <a:xfrm>
            <a:off x="7356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36" name="Rectangle 40"/>
          <p:cNvSpPr>
            <a:spLocks noChangeArrowheads="1"/>
          </p:cNvSpPr>
          <p:nvPr/>
        </p:nvSpPr>
        <p:spPr bwMode="auto">
          <a:xfrm>
            <a:off x="7593013" y="2232026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37" name="Rectangle 41"/>
          <p:cNvSpPr>
            <a:spLocks noChangeArrowheads="1"/>
          </p:cNvSpPr>
          <p:nvPr/>
        </p:nvSpPr>
        <p:spPr bwMode="auto">
          <a:xfrm>
            <a:off x="7834313" y="2792414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38" name="Rectangle 42"/>
          <p:cNvSpPr>
            <a:spLocks noChangeArrowheads="1"/>
          </p:cNvSpPr>
          <p:nvPr/>
        </p:nvSpPr>
        <p:spPr bwMode="auto">
          <a:xfrm>
            <a:off x="7834314" y="23209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dirty="0">
                <a:latin typeface="Arial" charset="0"/>
              </a:rPr>
              <a:t>controller</a:t>
            </a:r>
          </a:p>
        </p:txBody>
      </p:sp>
      <p:sp>
        <p:nvSpPr>
          <p:cNvPr id="9239" name="Line 43"/>
          <p:cNvSpPr>
            <a:spLocks noChangeShapeType="1"/>
          </p:cNvSpPr>
          <p:nvPr/>
        </p:nvSpPr>
        <p:spPr bwMode="auto">
          <a:xfrm>
            <a:off x="7745414" y="2074863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40" name="Line 44"/>
          <p:cNvSpPr>
            <a:spLocks noChangeShapeType="1"/>
          </p:cNvSpPr>
          <p:nvPr/>
        </p:nvSpPr>
        <p:spPr bwMode="auto">
          <a:xfrm flipV="1">
            <a:off x="8162925" y="2081213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41" name="Rectangle 45"/>
          <p:cNvSpPr>
            <a:spLocks noChangeArrowheads="1"/>
          </p:cNvSpPr>
          <p:nvPr/>
        </p:nvSpPr>
        <p:spPr bwMode="auto">
          <a:xfrm>
            <a:off x="7627939" y="1520826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dirty="0">
              <a:latin typeface="Arial" charset="0"/>
            </a:endParaRPr>
          </a:p>
        </p:txBody>
      </p:sp>
      <p:sp>
        <p:nvSpPr>
          <p:cNvPr id="9242" name="Rectangle 46"/>
          <p:cNvSpPr>
            <a:spLocks noChangeArrowheads="1"/>
          </p:cNvSpPr>
          <p:nvPr/>
        </p:nvSpPr>
        <p:spPr bwMode="auto">
          <a:xfrm>
            <a:off x="8494714" y="1522414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dirty="0">
              <a:latin typeface="Arial" charset="0"/>
            </a:endParaRPr>
          </a:p>
        </p:txBody>
      </p:sp>
      <p:sp>
        <p:nvSpPr>
          <p:cNvPr id="9243" name="Line 47"/>
          <p:cNvSpPr>
            <a:spLocks noChangeShapeType="1"/>
          </p:cNvSpPr>
          <p:nvPr/>
        </p:nvSpPr>
        <p:spPr bwMode="auto">
          <a:xfrm flipH="1" flipV="1">
            <a:off x="7950200" y="1936751"/>
            <a:ext cx="1588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44" name="Line 48"/>
          <p:cNvSpPr>
            <a:spLocks noChangeShapeType="1"/>
          </p:cNvSpPr>
          <p:nvPr/>
        </p:nvSpPr>
        <p:spPr bwMode="auto">
          <a:xfrm flipH="1" flipV="1">
            <a:off x="8874125" y="1939926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45" name="Text Box 49"/>
          <p:cNvSpPr txBox="1">
            <a:spLocks noChangeArrowheads="1"/>
          </p:cNvSpPr>
          <p:nvPr/>
        </p:nvSpPr>
        <p:spPr bwMode="auto">
          <a:xfrm>
            <a:off x="3459164" y="3059113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</a:rPr>
              <a:t>sending host</a:t>
            </a:r>
          </a:p>
        </p:txBody>
      </p:sp>
      <p:sp>
        <p:nvSpPr>
          <p:cNvPr id="9246" name="Text Box 50"/>
          <p:cNvSpPr txBox="1">
            <a:spLocks noChangeArrowheads="1"/>
          </p:cNvSpPr>
          <p:nvPr/>
        </p:nvSpPr>
        <p:spPr bwMode="auto">
          <a:xfrm>
            <a:off x="7251701" y="3057525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</a:rPr>
              <a:t>receiving host</a:t>
            </a:r>
          </a:p>
        </p:txBody>
      </p:sp>
      <p:sp>
        <p:nvSpPr>
          <p:cNvPr id="9247" name="Rectangle 51"/>
          <p:cNvSpPr>
            <a:spLocks noChangeArrowheads="1"/>
          </p:cNvSpPr>
          <p:nvPr/>
        </p:nvSpPr>
        <p:spPr bwMode="auto">
          <a:xfrm>
            <a:off x="3036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48" name="Text Box 52"/>
          <p:cNvSpPr txBox="1">
            <a:spLocks noChangeArrowheads="1"/>
          </p:cNvSpPr>
          <p:nvPr/>
        </p:nvSpPr>
        <p:spPr bwMode="auto">
          <a:xfrm>
            <a:off x="3000375" y="1922464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</a:rPr>
              <a:t>datagram</a:t>
            </a:r>
          </a:p>
        </p:txBody>
      </p:sp>
      <p:sp>
        <p:nvSpPr>
          <p:cNvPr id="9249" name="Line 53"/>
          <p:cNvSpPr>
            <a:spLocks noChangeShapeType="1"/>
          </p:cNvSpPr>
          <p:nvPr/>
        </p:nvSpPr>
        <p:spPr bwMode="auto">
          <a:xfrm>
            <a:off x="7485063" y="1870076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50" name="Rectangle 54"/>
          <p:cNvSpPr>
            <a:spLocks noChangeArrowheads="1"/>
          </p:cNvSpPr>
          <p:nvPr/>
        </p:nvSpPr>
        <p:spPr bwMode="auto">
          <a:xfrm>
            <a:off x="6946901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51" name="Text Box 55"/>
          <p:cNvSpPr txBox="1">
            <a:spLocks noChangeArrowheads="1"/>
          </p:cNvSpPr>
          <p:nvPr/>
        </p:nvSpPr>
        <p:spPr bwMode="auto">
          <a:xfrm>
            <a:off x="6910389" y="1941514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</a:rPr>
              <a:t>datagram</a:t>
            </a:r>
          </a:p>
        </p:txBody>
      </p:sp>
      <p:sp>
        <p:nvSpPr>
          <p:cNvPr id="56355" name="Freeform 56"/>
          <p:cNvSpPr>
            <a:spLocks/>
          </p:cNvSpPr>
          <p:nvPr/>
        </p:nvSpPr>
        <p:spPr bwMode="auto">
          <a:xfrm>
            <a:off x="4292601" y="2903539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2147483647 h 384"/>
              <a:gd name="T4" fmla="*/ 2147483647 w 2597"/>
              <a:gd name="T5" fmla="*/ 2147483647 h 384"/>
              <a:gd name="T6" fmla="*/ 2147483647 w 2597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53" name="Rectangle 57"/>
          <p:cNvSpPr>
            <a:spLocks noChangeArrowheads="1"/>
          </p:cNvSpPr>
          <p:nvPr/>
        </p:nvSpPr>
        <p:spPr bwMode="auto">
          <a:xfrm>
            <a:off x="6205538" y="3419476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254" name="Text Box 58"/>
          <p:cNvSpPr txBox="1">
            <a:spLocks noChangeArrowheads="1"/>
          </p:cNvSpPr>
          <p:nvPr/>
        </p:nvSpPr>
        <p:spPr bwMode="auto">
          <a:xfrm>
            <a:off x="6178551" y="3375026"/>
            <a:ext cx="8322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</a:rPr>
              <a:t>datagram</a:t>
            </a:r>
          </a:p>
        </p:txBody>
      </p:sp>
      <p:sp>
        <p:nvSpPr>
          <p:cNvPr id="9255" name="Line 59"/>
          <p:cNvSpPr>
            <a:spLocks noChangeShapeType="1"/>
          </p:cNvSpPr>
          <p:nvPr/>
        </p:nvSpPr>
        <p:spPr bwMode="auto">
          <a:xfrm>
            <a:off x="7178676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256" name="Text Box 60"/>
          <p:cNvSpPr txBox="1">
            <a:spLocks noChangeArrowheads="1"/>
          </p:cNvSpPr>
          <p:nvPr/>
        </p:nvSpPr>
        <p:spPr bwMode="auto">
          <a:xfrm>
            <a:off x="3768725" y="3668713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</a:rPr>
              <a:t>frame</a:t>
            </a:r>
          </a:p>
        </p:txBody>
      </p:sp>
      <p:sp>
        <p:nvSpPr>
          <p:cNvPr id="9257" name="Line 61"/>
          <p:cNvSpPr>
            <a:spLocks noChangeShapeType="1"/>
          </p:cNvSpPr>
          <p:nvPr/>
        </p:nvSpPr>
        <p:spPr bwMode="auto">
          <a:xfrm flipV="1">
            <a:off x="4397375" y="3575051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6361" name="Picture 6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1" y="914400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8912F-D423-174E-A3C2-A5A0A55F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44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1039813"/>
            <a:ext cx="7187487" cy="18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93" y="354013"/>
            <a:ext cx="10018713" cy="5378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latin typeface="Gill Sans MT" charset="0"/>
                <a:cs typeface="+mj-cs"/>
              </a:rPr>
              <a:t>Objectives of Part </a:t>
            </a:r>
            <a:r>
              <a:rPr lang="en-US" dirty="0">
                <a:latin typeface="Gill Sans MT" charset="0"/>
                <a:cs typeface="+mj-cs"/>
              </a:rPr>
              <a:t>2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71600"/>
            <a:ext cx="7305675" cy="4818165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4400" i="1" dirty="0">
                <a:solidFill>
                  <a:srgbClr val="990033"/>
                </a:solidFill>
                <a:latin typeface="Gill Sans MT" charset="0"/>
              </a:rPr>
              <a:t>Our </a:t>
            </a:r>
            <a:r>
              <a:rPr lang="en-US" sz="4400" i="1" dirty="0" smtClean="0">
                <a:solidFill>
                  <a:srgbClr val="990033"/>
                </a:solidFill>
                <a:latin typeface="Gill Sans MT" charset="0"/>
              </a:rPr>
              <a:t>Objectives:</a:t>
            </a:r>
            <a:r>
              <a:rPr lang="en-US" sz="4400" i="1" dirty="0" smtClean="0">
                <a:solidFill>
                  <a:srgbClr val="FF0000"/>
                </a:solidFill>
                <a:latin typeface="Gill Sans MT" charset="0"/>
              </a:rPr>
              <a:t> </a:t>
            </a:r>
            <a:endParaRPr lang="en-US" sz="4400" i="1" dirty="0">
              <a:solidFill>
                <a:srgbClr val="FF0000"/>
              </a:solidFill>
              <a:latin typeface="Gill Sans MT" charset="0"/>
            </a:endParaRPr>
          </a:p>
          <a:p>
            <a:pPr>
              <a:defRPr/>
            </a:pPr>
            <a:r>
              <a:rPr lang="en-US" sz="2800" dirty="0">
                <a:latin typeface="Gill Sans MT" charset="0"/>
                <a:cs typeface="+mn-cs"/>
              </a:rPr>
              <a:t>Types of Links</a:t>
            </a:r>
          </a:p>
          <a:p>
            <a:pPr>
              <a:defRPr/>
            </a:pPr>
            <a:r>
              <a:rPr lang="en-US" sz="2800" dirty="0">
                <a:latin typeface="Gill Sans MT" charset="0"/>
                <a:cs typeface="+mn-cs"/>
              </a:rPr>
              <a:t>Multi Access Protocols</a:t>
            </a:r>
          </a:p>
          <a:p>
            <a:pPr>
              <a:defRPr/>
            </a:pPr>
            <a:r>
              <a:rPr lang="en-US" sz="2800" dirty="0">
                <a:latin typeface="Gill Sans MT" charset="0"/>
              </a:rPr>
              <a:t>Types of Multi Access Protocols</a:t>
            </a:r>
            <a:endParaRPr lang="en-US" sz="2800" dirty="0">
              <a:latin typeface="Gill Sans MT" charset="0"/>
              <a:cs typeface="+mn-cs"/>
            </a:endParaRPr>
          </a:p>
          <a:p>
            <a:pPr lvl="1">
              <a:defRPr/>
            </a:pPr>
            <a:r>
              <a:rPr lang="en-US" sz="2400" dirty="0">
                <a:latin typeface="Gill Sans MT" charset="0"/>
              </a:rPr>
              <a:t>Channel Partitioning  Protocols</a:t>
            </a:r>
          </a:p>
          <a:p>
            <a:pPr lvl="1">
              <a:defRPr/>
            </a:pPr>
            <a:r>
              <a:rPr lang="en-US" sz="2400" dirty="0">
                <a:latin typeface="Gill Sans MT" charset="0"/>
              </a:rPr>
              <a:t>Random Access protocols</a:t>
            </a:r>
          </a:p>
          <a:p>
            <a:pPr lvl="1">
              <a:defRPr/>
            </a:pPr>
            <a:r>
              <a:rPr lang="en-US" sz="2400" dirty="0">
                <a:latin typeface="Gill Sans MT" charset="0"/>
              </a:rPr>
              <a:t>Taking Turns Protocols</a:t>
            </a:r>
          </a:p>
          <a:p>
            <a:pPr lvl="1">
              <a:defRPr/>
            </a:pPr>
            <a:endParaRPr lang="en-US" sz="2400" dirty="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AA0BD9-19ED-1E4F-9391-EF5365C7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3532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B9134A3-0442-DB40-B36E-1995BAF1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571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Links</a:t>
            </a:r>
            <a:endParaRPr lang="en-US" sz="4800" dirty="0">
              <a:latin typeface="Gill Sans MT" charset="0"/>
            </a:endParaRPr>
          </a:p>
        </p:txBody>
      </p:sp>
      <p:pic>
        <p:nvPicPr>
          <p:cNvPr id="6" name="Picture 712" descr="underline_base">
            <a:extLst>
              <a:ext uri="{FF2B5EF4-FFF2-40B4-BE49-F238E27FC236}">
                <a16:creationId xmlns:a16="http://schemas.microsoft.com/office/drawing/2014/main" id="{5DFF3C23-5EC6-114C-B8B4-9A6235ACC50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6" y="836614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E0FA35B-3B19-E443-86CA-00C4D12A9787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104120" y="939657"/>
          <a:ext cx="4112924" cy="207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A6034D4D-68DF-3448-8BDA-8B2C6233359D}"/>
              </a:ext>
            </a:extLst>
          </p:cNvPr>
          <p:cNvSpPr txBox="1">
            <a:spLocks noChangeArrowheads="1"/>
          </p:cNvSpPr>
          <p:nvPr/>
        </p:nvSpPr>
        <p:spPr>
          <a:xfrm>
            <a:off x="1169989" y="3074267"/>
            <a:ext cx="7772400" cy="2012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b="1" dirty="0">
                <a:solidFill>
                  <a:srgbClr val="FF0000"/>
                </a:solidFill>
                <a:latin typeface="Gill Sans MT" charset="0"/>
              </a:rPr>
              <a:t>point-to-point</a:t>
            </a:r>
          </a:p>
          <a:p>
            <a:pPr lvl="1">
              <a:defRPr/>
            </a:pPr>
            <a:r>
              <a:rPr lang="en-US" sz="2400" dirty="0">
                <a:latin typeface="Gill Sans MT" charset="0"/>
              </a:rPr>
              <a:t>Example :Router to router connection</a:t>
            </a:r>
          </a:p>
          <a:p>
            <a:pPr lvl="1">
              <a:defRPr/>
            </a:pPr>
            <a:r>
              <a:rPr lang="en-US" sz="2400" dirty="0">
                <a:latin typeface="Gill Sans MT" charset="0"/>
              </a:rPr>
              <a:t>Example protocols : PPP, HDLC</a:t>
            </a:r>
          </a:p>
          <a:p>
            <a:pPr>
              <a:defRPr/>
            </a:pPr>
            <a:endParaRPr lang="en-US" sz="2800" dirty="0">
              <a:latin typeface="Gill Sans MT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14E5C2-CFBD-FD4A-ACFB-443A7895D4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8109" y="3224433"/>
            <a:ext cx="3571337" cy="337589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80864D0-B6B2-A54D-9C7A-1F7C3EE78B40}"/>
              </a:ext>
            </a:extLst>
          </p:cNvPr>
          <p:cNvSpPr/>
          <p:nvPr/>
        </p:nvSpPr>
        <p:spPr>
          <a:xfrm rot="19838637">
            <a:off x="6938192" y="3948599"/>
            <a:ext cx="3503346" cy="510020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90AED-FA51-5D46-80C6-318F2012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2147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7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88" y="794808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2482082" y="114565"/>
            <a:ext cx="7772400" cy="815974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Multiple access links, protocols</a:t>
            </a:r>
            <a:endParaRPr lang="en-US" sz="4800" dirty="0">
              <a:latin typeface="Gill Sans MT" charset="0"/>
            </a:endParaRP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1982" y="860424"/>
            <a:ext cx="7772400" cy="306387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broadcast (shared wire or medium)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old-fashioned 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upstream satellite network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802.11 wireless LAN</a:t>
            </a: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17415" name="Text Box 5"/>
          <p:cNvSpPr txBox="1">
            <a:spLocks noChangeArrowheads="1"/>
          </p:cNvSpPr>
          <p:nvPr/>
        </p:nvSpPr>
        <p:spPr bwMode="auto">
          <a:xfrm>
            <a:off x="1567409" y="5389821"/>
            <a:ext cx="1829347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600" i="0" dirty="0">
                <a:solidFill>
                  <a:srgbClr val="FF0000"/>
                </a:solidFill>
                <a:latin typeface="Arial" charset="0"/>
              </a:rPr>
              <a:t>shared wire (e.g.,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600" i="0" dirty="0">
                <a:solidFill>
                  <a:srgbClr val="FF0000"/>
                </a:solidFill>
                <a:latin typeface="Arial" charset="0"/>
              </a:rPr>
              <a:t>cabled Ethernet)</a:t>
            </a:r>
          </a:p>
        </p:txBody>
      </p:sp>
      <p:sp>
        <p:nvSpPr>
          <p:cNvPr id="17417" name="Text Box 7"/>
          <p:cNvSpPr txBox="1">
            <a:spLocks noChangeArrowheads="1"/>
          </p:cNvSpPr>
          <p:nvPr/>
        </p:nvSpPr>
        <p:spPr bwMode="auto">
          <a:xfrm>
            <a:off x="6476692" y="6149961"/>
            <a:ext cx="1261884" cy="56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i="0" dirty="0">
                <a:solidFill>
                  <a:srgbClr val="FF0000"/>
                </a:solidFill>
                <a:latin typeface="Arial" charset="0"/>
              </a:rPr>
              <a:t>shared RF</a:t>
            </a:r>
          </a:p>
          <a:p>
            <a:pPr algn="ctr">
              <a:lnSpc>
                <a:spcPct val="85000"/>
              </a:lnSpc>
              <a:defRPr/>
            </a:pPr>
            <a:r>
              <a:rPr lang="en-US" i="0" dirty="0">
                <a:solidFill>
                  <a:srgbClr val="FF0000"/>
                </a:solidFill>
                <a:latin typeface="Arial" charset="0"/>
              </a:rPr>
              <a:t>(satellite) </a:t>
            </a:r>
            <a:endParaRPr lang="en-US" sz="1400" i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7418" name="Text Box 8"/>
          <p:cNvSpPr txBox="1">
            <a:spLocks noChangeArrowheads="1"/>
          </p:cNvSpPr>
          <p:nvPr/>
        </p:nvSpPr>
        <p:spPr bwMode="auto">
          <a:xfrm>
            <a:off x="9261577" y="5590075"/>
            <a:ext cx="2249205" cy="72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600" i="0" dirty="0">
                <a:solidFill>
                  <a:srgbClr val="0070C0"/>
                </a:solidFill>
                <a:latin typeface="Arial" charset="0"/>
              </a:rPr>
              <a:t>humans at a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600" i="0" dirty="0">
                <a:solidFill>
                  <a:srgbClr val="0070C0"/>
                </a:solidFill>
                <a:latin typeface="Arial" charset="0"/>
              </a:rPr>
              <a:t> party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600" i="0" dirty="0">
                <a:solidFill>
                  <a:srgbClr val="0070C0"/>
                </a:solidFill>
                <a:latin typeface="Arial" charset="0"/>
              </a:rPr>
              <a:t>(shared air, acoustical)</a:t>
            </a:r>
          </a:p>
        </p:txBody>
      </p:sp>
      <p:pic>
        <p:nvPicPr>
          <p:cNvPr id="72722" name="Picture 432" descr="cockta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358" y="3930874"/>
            <a:ext cx="2861538" cy="146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BBAE63-CFBF-9C41-B19A-33274C2D7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813" y="1559160"/>
            <a:ext cx="2177473" cy="2122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D98E0B-AFE8-FE4A-AC33-ABC396AA3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1869" y="3989917"/>
            <a:ext cx="3323680" cy="20503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27AA88-7450-0B42-922A-3E1B6E80E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78" y="3250513"/>
            <a:ext cx="3323680" cy="197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7">
            <a:extLst>
              <a:ext uri="{FF2B5EF4-FFF2-40B4-BE49-F238E27FC236}">
                <a16:creationId xmlns:a16="http://schemas.microsoft.com/office/drawing/2014/main" id="{719F84AD-362F-FF41-8D84-6B03FF0C4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7707" y="2990270"/>
            <a:ext cx="1531188" cy="32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i="0" dirty="0">
                <a:solidFill>
                  <a:srgbClr val="FF0000"/>
                </a:solidFill>
                <a:latin typeface="Arial" charset="0"/>
              </a:rPr>
              <a:t>wireless LAN</a:t>
            </a:r>
            <a:endParaRPr lang="en-US" sz="1400" i="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31281-E56F-0E49-B2CC-D2EAD8FC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530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/>
      <p:bldP spid="17417" grpId="0"/>
      <p:bldP spid="1741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1A9C54-B861-E740-A8AB-02D189C76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14" y="2990178"/>
            <a:ext cx="6925972" cy="3523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1FD139-90F7-5341-9D9A-46B483B1ABD3}"/>
              </a:ext>
            </a:extLst>
          </p:cNvPr>
          <p:cNvSpPr/>
          <p:nvPr/>
        </p:nvSpPr>
        <p:spPr>
          <a:xfrm>
            <a:off x="7481454" y="5931017"/>
            <a:ext cx="484909" cy="263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6F4F8-688D-034A-B5AF-0AFFD699BAF5}"/>
              </a:ext>
            </a:extLst>
          </p:cNvPr>
          <p:cNvSpPr/>
          <p:nvPr/>
        </p:nvSpPr>
        <p:spPr>
          <a:xfrm>
            <a:off x="8956295" y="4954271"/>
            <a:ext cx="484909" cy="26323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44E70E59-7EF9-3A46-961C-E5CD3ABBF90A}"/>
              </a:ext>
            </a:extLst>
          </p:cNvPr>
          <p:cNvSpPr/>
          <p:nvPr/>
        </p:nvSpPr>
        <p:spPr>
          <a:xfrm>
            <a:off x="6624014" y="4376766"/>
            <a:ext cx="2257624" cy="12343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sz="1600" b="1" dirty="0">
                <a:solidFill>
                  <a:srgbClr val="FF0000"/>
                </a:solidFill>
              </a:rPr>
              <a:t>BOOM!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694538-45F7-6249-B5B6-AA17E3465B4D}"/>
              </a:ext>
            </a:extLst>
          </p:cNvPr>
          <p:cNvSpPr txBox="1">
            <a:spLocks noChangeArrowheads="1"/>
          </p:cNvSpPr>
          <p:nvPr/>
        </p:nvSpPr>
        <p:spPr>
          <a:xfrm>
            <a:off x="2024064" y="1246909"/>
            <a:ext cx="9004154" cy="183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Gill Sans MT" charset="0"/>
              </a:rPr>
              <a:t>Problem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Single shared broadcast channel </a:t>
            </a:r>
          </a:p>
          <a:p>
            <a:pPr lvl="1">
              <a:defRPr/>
            </a:pPr>
            <a:r>
              <a:rPr lang="en-US" sz="2800" b="1" i="1" dirty="0">
                <a:solidFill>
                  <a:srgbClr val="CC0000"/>
                </a:solidFill>
                <a:latin typeface="Gill Sans MT" charset="0"/>
              </a:rPr>
              <a:t>Collision</a:t>
            </a:r>
            <a:endParaRPr lang="en-US" i="1" u="sng" dirty="0">
              <a:solidFill>
                <a:srgbClr val="FF0000"/>
              </a:solidFill>
              <a:latin typeface="Gill Sans MT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6A16ED2-A375-5C4D-8675-D54DF05EBD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4309" y="190501"/>
            <a:ext cx="10018713" cy="8763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Multiple access link problems</a:t>
            </a:r>
          </a:p>
        </p:txBody>
      </p:sp>
      <p:pic>
        <p:nvPicPr>
          <p:cNvPr id="10" name="Picture 5" descr="underline_base">
            <a:extLst>
              <a:ext uri="{FF2B5EF4-FFF2-40B4-BE49-F238E27FC236}">
                <a16:creationId xmlns:a16="http://schemas.microsoft.com/office/drawing/2014/main" id="{EB2A15E2-F93D-0249-894B-65814984DCA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973" y="967136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9BB06-89E4-A848-94EC-35E1CE94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0344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-0.123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12956 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10414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Multiple access protocols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24064" y="1395413"/>
            <a:ext cx="8396287" cy="25392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Solution:</a:t>
            </a:r>
            <a:endParaRPr lang="en-US" sz="3200" i="1" u="sng" dirty="0">
              <a:solidFill>
                <a:srgbClr val="0070C0"/>
              </a:solidFill>
              <a:latin typeface="Gill Sans MT" charset="0"/>
            </a:endParaRPr>
          </a:p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</a:rPr>
              <a:t>M</a:t>
            </a:r>
            <a:r>
              <a:rPr lang="en-US" sz="3200" i="1" dirty="0">
                <a:solidFill>
                  <a:srgbClr val="CC0000"/>
                </a:solidFill>
                <a:latin typeface="Gill Sans MT" charset="0"/>
                <a:cs typeface="+mn-cs"/>
              </a:rPr>
              <a:t>ultiple access protocol</a:t>
            </a:r>
          </a:p>
          <a:p>
            <a:pPr>
              <a:defRPr/>
            </a:pPr>
            <a:r>
              <a:rPr lang="en-US" dirty="0">
                <a:latin typeface="Gill Sans MT" charset="0"/>
              </a:rPr>
              <a:t>distributed algorithm that determines how nodes share channel, i.e., determine when node can transmit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A66681-5DFE-164B-86B9-E2A65387D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137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039814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An ideal multiple access protocol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399" y="1600200"/>
            <a:ext cx="9192491" cy="4921352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given: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broadcast channel of rate R bps</a:t>
            </a:r>
          </a:p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desiderata: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1. </a:t>
            </a:r>
            <a:r>
              <a:rPr lang="en-US" b="1" dirty="0">
                <a:solidFill>
                  <a:srgbClr val="0070C0"/>
                </a:solidFill>
                <a:latin typeface="Gill Sans MT" charset="0"/>
              </a:rPr>
              <a:t>Efficient </a:t>
            </a:r>
            <a:r>
              <a:rPr lang="en-US" dirty="0">
                <a:latin typeface="Gill Sans MT" charset="0"/>
              </a:rPr>
              <a:t>:when one node wants to transmit, it can send at rate R. 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2. </a:t>
            </a:r>
            <a:r>
              <a:rPr lang="en-US" b="1" dirty="0">
                <a:solidFill>
                  <a:srgbClr val="0070C0"/>
                </a:solidFill>
                <a:latin typeface="Gill Sans MT" charset="0"/>
              </a:rPr>
              <a:t>Fair </a:t>
            </a:r>
            <a:r>
              <a:rPr lang="en-US" dirty="0">
                <a:latin typeface="Gill Sans MT" charset="0"/>
              </a:rPr>
              <a:t>: when M nodes want to transmit, each can send at average rate R/M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3. </a:t>
            </a:r>
            <a:r>
              <a:rPr lang="en-US" b="1" dirty="0">
                <a:solidFill>
                  <a:srgbClr val="0070C0"/>
                </a:solidFill>
                <a:latin typeface="Gill Sans MT" charset="0"/>
              </a:rPr>
              <a:t>Fully decentralized</a:t>
            </a:r>
            <a:r>
              <a:rPr lang="en-US" dirty="0">
                <a:latin typeface="Gill Sans MT" charset="0"/>
              </a:rPr>
              <a:t>:</a:t>
            </a:r>
          </a:p>
          <a:p>
            <a:pPr lvl="2">
              <a:defRPr/>
            </a:pPr>
            <a:r>
              <a:rPr lang="en-US" sz="2400" dirty="0">
                <a:latin typeface="Gill Sans MT" charset="0"/>
              </a:rPr>
              <a:t>no special node to coordinate transmissions</a:t>
            </a:r>
          </a:p>
          <a:p>
            <a:pPr lvl="2">
              <a:defRPr/>
            </a:pPr>
            <a:r>
              <a:rPr lang="en-US" sz="2400" dirty="0">
                <a:latin typeface="Gill Sans MT" charset="0"/>
              </a:rPr>
              <a:t>no synchronization of clocks, slots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4. </a:t>
            </a:r>
            <a:r>
              <a:rPr lang="en-US" b="1" dirty="0">
                <a:solidFill>
                  <a:srgbClr val="0070C0"/>
                </a:solidFill>
                <a:latin typeface="Gill Sans MT" charset="0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518621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035" y="111844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161925"/>
            <a:ext cx="810101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MAC protocols: types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AC8EA9F-C44C-CF46-87B3-6BDE4BB44EE6}"/>
              </a:ext>
            </a:extLst>
          </p:cNvPr>
          <p:cNvGraphicFramePr/>
          <p:nvPr>
            <p:extLst/>
          </p:nvPr>
        </p:nvGraphicFramePr>
        <p:xfrm>
          <a:off x="480123" y="1161097"/>
          <a:ext cx="7573819" cy="5173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B0CE95E-2AB6-1D42-AF20-B932F8218A69}"/>
              </a:ext>
            </a:extLst>
          </p:cNvPr>
          <p:cNvSpPr/>
          <p:nvPr/>
        </p:nvSpPr>
        <p:spPr>
          <a:xfrm>
            <a:off x="7065817" y="2077564"/>
            <a:ext cx="4646059" cy="13234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Gill Sans MT" charset="0"/>
              </a:rPr>
              <a:t>divide channel into smaller </a:t>
            </a:r>
            <a:r>
              <a:rPr lang="ja-JP" altLang="en-US" sz="2000">
                <a:latin typeface="Gill Sans MT" charset="0"/>
              </a:rPr>
              <a:t>“</a:t>
            </a:r>
            <a:r>
              <a:rPr lang="en-US" sz="2000" dirty="0">
                <a:latin typeface="Gill Sans MT" charset="0"/>
              </a:rPr>
              <a:t>pieces</a:t>
            </a:r>
            <a:r>
              <a:rPr lang="ja-JP" altLang="en-US" sz="2000">
                <a:latin typeface="Gill Sans MT" charset="0"/>
              </a:rPr>
              <a:t>”</a:t>
            </a:r>
            <a:r>
              <a:rPr lang="en-US" sz="2000" dirty="0">
                <a:latin typeface="Gill Sans MT" charset="0"/>
              </a:rPr>
              <a:t> (time slots, frequency, code)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Gill Sans MT" charset="0"/>
              </a:rPr>
              <a:t>allocate piece to node for exclusive 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C20757-91DC-A548-BE3B-5771FBE97ED9}"/>
              </a:ext>
            </a:extLst>
          </p:cNvPr>
          <p:cNvSpPr/>
          <p:nvPr/>
        </p:nvSpPr>
        <p:spPr>
          <a:xfrm>
            <a:off x="7065818" y="3521243"/>
            <a:ext cx="409659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Gill Sans MT" charset="0"/>
              </a:rPr>
              <a:t>channel not divided, allow collisions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ja-JP" altLang="en-US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recover</a:t>
            </a:r>
            <a:r>
              <a:rPr lang="ja-JP" altLang="en-US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from collisions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DC9552-9252-0749-A9A8-14A1DEFC9415}"/>
              </a:ext>
            </a:extLst>
          </p:cNvPr>
          <p:cNvSpPr/>
          <p:nvPr/>
        </p:nvSpPr>
        <p:spPr>
          <a:xfrm>
            <a:off x="7065818" y="4667160"/>
            <a:ext cx="381000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charset="0"/>
              </a:rPr>
              <a:t>nodes take turns, but nodes with more to send can take longer turns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911957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D76B-C469-C046-B0D0-E3B382F8C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61" y="1392164"/>
            <a:ext cx="8574622" cy="2616199"/>
          </a:xfrm>
        </p:spPr>
        <p:txBody>
          <a:bodyPr>
            <a:normAutofit/>
          </a:bodyPr>
          <a:lstStyle/>
          <a:p>
            <a:pPr algn="l"/>
            <a:r>
              <a:rPr lang="en-BD" sz="5400" dirty="0"/>
              <a:t>Channel Partitioning MAC Protocols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E8D4C-E02A-4043-B3DA-49F994363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3674" y="4008363"/>
            <a:ext cx="6987645" cy="2064899"/>
          </a:xfrm>
        </p:spPr>
        <p:txBody>
          <a:bodyPr>
            <a:normAutofit/>
          </a:bodyPr>
          <a:lstStyle/>
          <a:p>
            <a:pPr marL="457200" indent="-457200" algn="l">
              <a:buClr>
                <a:srgbClr val="FF9300"/>
              </a:buClr>
              <a:buFont typeface="Wingdings" pitchFamily="2" charset="2"/>
              <a:buChar char="§"/>
            </a:pPr>
            <a:r>
              <a:rPr lang="en-BD" sz="2800" b="1" dirty="0">
                <a:solidFill>
                  <a:schemeClr val="accent1">
                    <a:lumMod val="50000"/>
                  </a:schemeClr>
                </a:solidFill>
              </a:rPr>
              <a:t>Time Division Multiple Access</a:t>
            </a:r>
          </a:p>
          <a:p>
            <a:pPr marL="457200" indent="-457200" algn="l">
              <a:buClr>
                <a:srgbClr val="FF9300"/>
              </a:buClr>
              <a:buFont typeface="Wingdings" pitchFamily="2" charset="2"/>
              <a:buChar char="§"/>
            </a:pPr>
            <a:r>
              <a:rPr lang="en-BD" sz="2800" b="1" dirty="0">
                <a:solidFill>
                  <a:schemeClr val="accent1">
                    <a:lumMod val="50000"/>
                  </a:schemeClr>
                </a:solidFill>
              </a:rPr>
              <a:t>Frequency D</a:t>
            </a: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BD" sz="2800" b="1" dirty="0">
                <a:solidFill>
                  <a:schemeClr val="accent1">
                    <a:lumMod val="50000"/>
                  </a:schemeClr>
                </a:solidFill>
              </a:rPr>
              <a:t>vision Multiple Access</a:t>
            </a:r>
          </a:p>
          <a:p>
            <a:pPr marL="457200" indent="-457200" algn="l">
              <a:buClr>
                <a:srgbClr val="FF9300"/>
              </a:buClr>
              <a:buFont typeface="Wingdings" pitchFamily="2" charset="2"/>
              <a:buChar char="§"/>
            </a:pPr>
            <a:r>
              <a:rPr lang="en-BD" sz="2800" b="1" dirty="0">
                <a:solidFill>
                  <a:schemeClr val="accent1">
                    <a:lumMod val="50000"/>
                  </a:schemeClr>
                </a:solidFill>
              </a:rPr>
              <a:t>Code Division Multiple Access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2254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F47C0-CB69-174B-94AF-EE923C2BA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245" y="1368065"/>
            <a:ext cx="10018713" cy="1908175"/>
          </a:xfrm>
        </p:spPr>
        <p:txBody>
          <a:bodyPr>
            <a:normAutofit fontScale="92500"/>
          </a:bodyPr>
          <a:lstStyle/>
          <a:p>
            <a:r>
              <a:rPr lang="en-BD" dirty="0"/>
              <a:t>TDMA divides divides the time frames into time slots.</a:t>
            </a:r>
          </a:p>
          <a:p>
            <a:r>
              <a:rPr lang="en-BD" dirty="0"/>
              <a:t>Each slot is assigned to one of the nodes.</a:t>
            </a:r>
          </a:p>
          <a:p>
            <a:r>
              <a:rPr lang="en-BD" dirty="0"/>
              <a:t>S</a:t>
            </a:r>
            <a:r>
              <a:rPr lang="en-GB" dirty="0"/>
              <a:t>l</a:t>
            </a:r>
            <a:r>
              <a:rPr lang="en-BD" dirty="0"/>
              <a:t>ots sizes are usually the same as the packet (frame) size of node.</a:t>
            </a:r>
          </a:p>
          <a:p>
            <a:pPr marL="0" indent="0">
              <a:buNone/>
            </a:pPr>
            <a:endParaRPr lang="en-BD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D6CCEE-1BB4-794E-9E13-EC67C7B3D253}"/>
              </a:ext>
            </a:extLst>
          </p:cNvPr>
          <p:cNvSpPr txBox="1">
            <a:spLocks/>
          </p:cNvSpPr>
          <p:nvPr/>
        </p:nvSpPr>
        <p:spPr>
          <a:xfrm>
            <a:off x="999401" y="3271983"/>
            <a:ext cx="3253946" cy="3139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BD" dirty="0">
                <a:solidFill>
                  <a:srgbClr val="FF0000"/>
                </a:solidFill>
              </a:rPr>
              <a:t>Advantages</a:t>
            </a:r>
          </a:p>
          <a:p>
            <a:pPr lvl="1"/>
            <a:r>
              <a:rPr lang="en-BD" dirty="0"/>
              <a:t>Eliminates collision</a:t>
            </a:r>
          </a:p>
          <a:p>
            <a:pPr lvl="1"/>
            <a:r>
              <a:rPr lang="en-US" dirty="0"/>
              <a:t>Each node gets dedicated R/N bps during frame time</a:t>
            </a:r>
            <a:r>
              <a:rPr lang="en-BD" dirty="0"/>
              <a:t>.</a:t>
            </a:r>
          </a:p>
          <a:p>
            <a:pPr marL="0" indent="0">
              <a:buFont typeface="Arial"/>
              <a:buNone/>
            </a:pPr>
            <a:endParaRPr lang="en-BD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36F84B6-D51A-0048-8D0D-69944DB84C04}"/>
              </a:ext>
            </a:extLst>
          </p:cNvPr>
          <p:cNvSpPr txBox="1">
            <a:spLocks noChangeArrowheads="1"/>
          </p:cNvSpPr>
          <p:nvPr/>
        </p:nvSpPr>
        <p:spPr>
          <a:xfrm>
            <a:off x="1781175" y="72305"/>
            <a:ext cx="862965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3600" dirty="0">
                <a:latin typeface="Gill Sans MT" charset="0"/>
              </a:rPr>
              <a:t>TDMA: Time Division Multiple Access</a:t>
            </a:r>
            <a:endParaRPr lang="en-US" dirty="0">
              <a:latin typeface="Gill Sans MT" charset="0"/>
            </a:endParaRPr>
          </a:p>
        </p:txBody>
      </p:sp>
      <p:pic>
        <p:nvPicPr>
          <p:cNvPr id="8" name="Picture 50" descr="underline_base">
            <a:extLst>
              <a:ext uri="{FF2B5EF4-FFF2-40B4-BE49-F238E27FC236}">
                <a16:creationId xmlns:a16="http://schemas.microsoft.com/office/drawing/2014/main" id="{7D8862A6-6020-B742-A2DB-08EF220C7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934025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76F0EE-C39A-6943-858D-FFF960789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3AFBFB-AD7D-1341-9479-492DE98A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01" y="3365385"/>
            <a:ext cx="5902979" cy="1565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8908E4-B333-6B44-BBD4-E9E00F4ACDC9}"/>
              </a:ext>
            </a:extLst>
          </p:cNvPr>
          <p:cNvSpPr txBox="1"/>
          <p:nvPr/>
        </p:nvSpPr>
        <p:spPr>
          <a:xfrm rot="16200000">
            <a:off x="4912272" y="3544531"/>
            <a:ext cx="1967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b="1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1427122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>
            <a:spLocks noChangeArrowheads="1"/>
          </p:cNvSpPr>
          <p:nvPr/>
        </p:nvSpPr>
        <p:spPr bwMode="auto">
          <a:xfrm>
            <a:off x="8710638" y="3671886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ts val="3063"/>
              </a:lnSpc>
            </a:pPr>
            <a:r>
              <a:rPr lang="en-US" sz="2800" i="1" dirty="0">
                <a:solidFill>
                  <a:srgbClr val="008000"/>
                </a:solidFill>
                <a:cs typeface="Arial" charset="0"/>
              </a:rPr>
              <a:t>Computer Networking: A Top Down Approach </a:t>
            </a:r>
            <a:r>
              <a:rPr lang="en-US" sz="2800" dirty="0">
                <a:solidFill>
                  <a:srgbClr val="008000"/>
                </a:solidFill>
                <a:cs typeface="Arial" charset="0"/>
              </a:rPr>
              <a:t/>
            </a:r>
            <a:br>
              <a:rPr lang="en-US" sz="2800" dirty="0">
                <a:solidFill>
                  <a:srgbClr val="008000"/>
                </a:solidFill>
                <a:cs typeface="Arial" charset="0"/>
              </a:rPr>
            </a:br>
            <a:endParaRPr lang="en-US" sz="2000" dirty="0">
              <a:solidFill>
                <a:srgbClr val="008000"/>
              </a:solidFill>
              <a:cs typeface="Arial" charset="0"/>
            </a:endParaRPr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2473835" y="6096495"/>
            <a:ext cx="5378450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endParaRPr lang="en-US" sz="1200" dirty="0"/>
          </a:p>
          <a:p>
            <a:pPr>
              <a:defRPr/>
            </a:pPr>
            <a:r>
              <a:rPr lang="en-US" sz="1200" dirty="0"/>
              <a:t>     All material copyright 1996-2016</a:t>
            </a:r>
          </a:p>
          <a:p>
            <a:pPr>
              <a:defRPr/>
            </a:pPr>
            <a:r>
              <a:rPr lang="en-US" sz="1200" dirty="0"/>
              <a:t>     J.F Kurose and K.W. Ross, All Rights Reserved</a:t>
            </a:r>
          </a:p>
        </p:txBody>
      </p:sp>
      <p:pic>
        <p:nvPicPr>
          <p:cNvPr id="4096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52" y="6282464"/>
            <a:ext cx="1873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" descr="kurose7e_cover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38" y="325439"/>
            <a:ext cx="30876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Rectangle 4"/>
          <p:cNvSpPr>
            <a:spLocks noChangeArrowheads="1"/>
          </p:cNvSpPr>
          <p:nvPr/>
        </p:nvSpPr>
        <p:spPr bwMode="auto">
          <a:xfrm>
            <a:off x="8710638" y="4630736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dirty="0">
                <a:solidFill>
                  <a:srgbClr val="008000"/>
                </a:solidFill>
                <a:cs typeface="Arial" charset="0"/>
              </a:rPr>
              <a:t>7</a:t>
            </a:r>
            <a:r>
              <a:rPr lang="en-US" baseline="30000" dirty="0">
                <a:solidFill>
                  <a:srgbClr val="008000"/>
                </a:solidFill>
                <a:cs typeface="Arial" charset="0"/>
              </a:rPr>
              <a:t>th</a:t>
            </a:r>
            <a:r>
              <a:rPr lang="en-US" dirty="0">
                <a:solidFill>
                  <a:srgbClr val="008000"/>
                </a:solidFill>
                <a:cs typeface="Arial" charset="0"/>
              </a:rPr>
              <a:t> edition </a:t>
            </a:r>
            <a:br>
              <a:rPr lang="en-US" dirty="0">
                <a:solidFill>
                  <a:srgbClr val="008000"/>
                </a:solidFill>
                <a:cs typeface="Arial" charset="0"/>
              </a:rPr>
            </a:br>
            <a:r>
              <a:rPr lang="en-US" dirty="0">
                <a:solidFill>
                  <a:srgbClr val="008000"/>
                </a:solidFill>
                <a:cs typeface="Arial" charset="0"/>
              </a:rPr>
              <a:t>Jim Kurose, Keith Ross</a:t>
            </a:r>
            <a:br>
              <a:rPr lang="en-US" dirty="0">
                <a:solidFill>
                  <a:srgbClr val="008000"/>
                </a:solidFill>
                <a:cs typeface="Arial" charset="0"/>
              </a:rPr>
            </a:br>
            <a:r>
              <a:rPr lang="en-US" sz="1400" dirty="0">
                <a:solidFill>
                  <a:srgbClr val="008000"/>
                </a:solidFill>
                <a:cs typeface="Arial" charset="0"/>
              </a:rPr>
              <a:t>Pearson/Addison Wesley</a:t>
            </a:r>
            <a:br>
              <a:rPr lang="en-US" sz="1400" dirty="0">
                <a:solidFill>
                  <a:srgbClr val="008000"/>
                </a:solidFill>
                <a:cs typeface="Arial" charset="0"/>
              </a:rPr>
            </a:br>
            <a:r>
              <a:rPr lang="en-US" sz="1400" dirty="0">
                <a:solidFill>
                  <a:srgbClr val="008000"/>
                </a:solidFill>
                <a:cs typeface="Arial" charset="0"/>
              </a:rPr>
              <a:t>April 2016</a:t>
            </a:r>
          </a:p>
        </p:txBody>
      </p:sp>
      <p:sp>
        <p:nvSpPr>
          <p:cNvPr id="40967" name="Rectangle 3"/>
          <p:cNvSpPr>
            <a:spLocks noChangeArrowheads="1"/>
          </p:cNvSpPr>
          <p:nvPr/>
        </p:nvSpPr>
        <p:spPr bwMode="auto">
          <a:xfrm>
            <a:off x="1451658" y="715964"/>
            <a:ext cx="6400627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Based on Chapter 6</a:t>
            </a:r>
            <a:r>
              <a:rPr lang="en-US" sz="4800" dirty="0">
                <a:solidFill>
                  <a:srgbClr val="000099"/>
                </a:solidFill>
                <a:latin typeface="Gill Sans MT" charset="0"/>
                <a:cs typeface="Arial" charset="0"/>
              </a:rPr>
              <a:t/>
            </a:r>
            <a:br>
              <a:rPr lang="en-US" sz="4800" dirty="0">
                <a:solidFill>
                  <a:srgbClr val="000099"/>
                </a:solidFill>
                <a:latin typeface="Gill Sans MT" charset="0"/>
                <a:cs typeface="Arial" charset="0"/>
              </a:rPr>
            </a:b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The Link Layer and LANs</a:t>
            </a:r>
          </a:p>
        </p:txBody>
      </p:sp>
      <p:pic>
        <p:nvPicPr>
          <p:cNvPr id="40968" name="Picture 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2389189"/>
            <a:ext cx="4790122" cy="44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A1C8F575-BD3D-E340-97CE-11D636245668}"/>
              </a:ext>
            </a:extLst>
          </p:cNvPr>
          <p:cNvSpPr txBox="1">
            <a:spLocks noChangeArrowheads="1"/>
          </p:cNvSpPr>
          <p:nvPr/>
        </p:nvSpPr>
        <p:spPr>
          <a:xfrm>
            <a:off x="1451658" y="4989093"/>
            <a:ext cx="6952934" cy="86206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The slides are adapted from Kurose and Ross, Computer Networks 7th edition, Kurose and Ross.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FB2143-4FD5-8D4A-9A1A-20874676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673" y="6167436"/>
            <a:ext cx="551167" cy="365125"/>
          </a:xfrm>
        </p:spPr>
        <p:txBody>
          <a:bodyPr/>
          <a:lstStyle/>
          <a:p>
            <a:fld id="{F1405C12-EBFC-4FB1-864A-0042B38AED3E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6858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5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1003300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4188" y="206375"/>
            <a:ext cx="862965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</a:rPr>
              <a:t>Channel partitioning MAC protocols: TDMA</a:t>
            </a:r>
            <a:endParaRPr lang="en-US" dirty="0">
              <a:latin typeface="Gill Sans MT" charset="0"/>
              <a:cs typeface="+mj-cs"/>
            </a:endParaRP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5477" y="1115580"/>
            <a:ext cx="9373897" cy="29305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75000"/>
              </a:lnSpc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lnSpc>
                <a:spcPct val="75000"/>
              </a:lnSpc>
              <a:defRPr/>
            </a:pPr>
            <a:r>
              <a:rPr lang="en-US" sz="4000" b="1" dirty="0">
                <a:solidFill>
                  <a:srgbClr val="FF0000"/>
                </a:solidFill>
                <a:cs typeface="+mn-cs"/>
              </a:rPr>
              <a:t>Disadvantages:</a:t>
            </a:r>
          </a:p>
          <a:p>
            <a:pPr>
              <a:lnSpc>
                <a:spcPct val="75000"/>
              </a:lnSpc>
              <a:defRPr/>
            </a:pPr>
            <a:r>
              <a:rPr lang="en-US" sz="4000" dirty="0"/>
              <a:t>U</a:t>
            </a:r>
            <a:r>
              <a:rPr lang="en-US" sz="4000" dirty="0">
                <a:cs typeface="+mn-cs"/>
              </a:rPr>
              <a:t>nused slots go idle </a:t>
            </a:r>
          </a:p>
          <a:p>
            <a:pPr>
              <a:lnSpc>
                <a:spcPct val="75000"/>
              </a:lnSpc>
              <a:defRPr/>
            </a:pPr>
            <a:r>
              <a:rPr lang="en-US" sz="4000" dirty="0"/>
              <a:t>E</a:t>
            </a:r>
            <a:r>
              <a:rPr lang="en-US" sz="4000" dirty="0">
                <a:cs typeface="+mn-cs"/>
              </a:rPr>
              <a:t>xample: 6-station LAN, 1,3,4 have packets to send, slots 2,5,6 idle </a:t>
            </a:r>
          </a:p>
          <a:p>
            <a:pPr>
              <a:lnSpc>
                <a:spcPct val="75000"/>
              </a:lnSpc>
              <a:defRPr/>
            </a:pPr>
            <a:endParaRPr lang="en-US" sz="4000" dirty="0"/>
          </a:p>
          <a:p>
            <a:pPr>
              <a:lnSpc>
                <a:spcPct val="75000"/>
              </a:lnSpc>
              <a:defRPr/>
            </a:pPr>
            <a:r>
              <a:rPr lang="en-US" sz="4000" dirty="0"/>
              <a:t>When there is only one node to transmit</a:t>
            </a:r>
          </a:p>
          <a:p>
            <a:pPr lvl="1">
              <a:lnSpc>
                <a:spcPct val="75000"/>
              </a:lnSpc>
              <a:defRPr/>
            </a:pPr>
            <a:r>
              <a:rPr lang="en-US" sz="4000" dirty="0"/>
              <a:t>Then the node is limited to an average rate of R/N bps</a:t>
            </a:r>
          </a:p>
          <a:p>
            <a:pPr lvl="1">
              <a:lnSpc>
                <a:spcPct val="75000"/>
              </a:lnSpc>
              <a:defRPr/>
            </a:pPr>
            <a:r>
              <a:rPr lang="en-US" sz="4000" dirty="0"/>
              <a:t>The node must wait for it’s turn to transmit </a:t>
            </a:r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2576514" y="5440363"/>
            <a:ext cx="608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2798764" y="5213350"/>
            <a:ext cx="479425" cy="230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13" name="Rectangle 10"/>
          <p:cNvSpPr>
            <a:spLocks noChangeArrowheads="1"/>
          </p:cNvSpPr>
          <p:nvPr/>
        </p:nvSpPr>
        <p:spPr bwMode="auto">
          <a:xfrm>
            <a:off x="3757614" y="5213350"/>
            <a:ext cx="479425" cy="2301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14" name="Rectangle 11"/>
          <p:cNvSpPr>
            <a:spLocks noChangeArrowheads="1"/>
          </p:cNvSpPr>
          <p:nvPr/>
        </p:nvSpPr>
        <p:spPr bwMode="auto">
          <a:xfrm>
            <a:off x="4232276" y="5213350"/>
            <a:ext cx="479425" cy="230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15" name="Line 13"/>
          <p:cNvSpPr>
            <a:spLocks noChangeShapeType="1"/>
          </p:cNvSpPr>
          <p:nvPr/>
        </p:nvSpPr>
        <p:spPr bwMode="auto">
          <a:xfrm>
            <a:off x="2800350" y="5100639"/>
            <a:ext cx="0" cy="338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16" name="Line 16"/>
          <p:cNvSpPr>
            <a:spLocks noChangeShapeType="1"/>
          </p:cNvSpPr>
          <p:nvPr/>
        </p:nvSpPr>
        <p:spPr bwMode="auto">
          <a:xfrm>
            <a:off x="5665788" y="5103814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17" name="Text Box 23"/>
          <p:cNvSpPr txBox="1">
            <a:spLocks noChangeArrowheads="1"/>
          </p:cNvSpPr>
          <p:nvPr/>
        </p:nvSpPr>
        <p:spPr bwMode="auto">
          <a:xfrm>
            <a:off x="2898776" y="518001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21518" name="Text Box 24"/>
          <p:cNvSpPr txBox="1">
            <a:spLocks noChangeArrowheads="1"/>
          </p:cNvSpPr>
          <p:nvPr/>
        </p:nvSpPr>
        <p:spPr bwMode="auto">
          <a:xfrm>
            <a:off x="3844926" y="51657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21519" name="Text Box 25"/>
          <p:cNvSpPr txBox="1">
            <a:spLocks noChangeArrowheads="1"/>
          </p:cNvSpPr>
          <p:nvPr/>
        </p:nvSpPr>
        <p:spPr bwMode="auto">
          <a:xfrm>
            <a:off x="4310063" y="517207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21520" name="Rectangle 26"/>
          <p:cNvSpPr>
            <a:spLocks noChangeArrowheads="1"/>
          </p:cNvSpPr>
          <p:nvPr/>
        </p:nvSpPr>
        <p:spPr bwMode="auto">
          <a:xfrm>
            <a:off x="5656264" y="5208589"/>
            <a:ext cx="479425" cy="2301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21" name="Rectangle 27"/>
          <p:cNvSpPr>
            <a:spLocks noChangeArrowheads="1"/>
          </p:cNvSpPr>
          <p:nvPr/>
        </p:nvSpPr>
        <p:spPr bwMode="auto">
          <a:xfrm>
            <a:off x="6615114" y="5208589"/>
            <a:ext cx="479425" cy="2301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22" name="Rectangle 28"/>
          <p:cNvSpPr>
            <a:spLocks noChangeArrowheads="1"/>
          </p:cNvSpPr>
          <p:nvPr/>
        </p:nvSpPr>
        <p:spPr bwMode="auto">
          <a:xfrm>
            <a:off x="7089776" y="5208589"/>
            <a:ext cx="479425" cy="230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523" name="Line 29"/>
          <p:cNvSpPr>
            <a:spLocks noChangeShapeType="1"/>
          </p:cNvSpPr>
          <p:nvPr/>
        </p:nvSpPr>
        <p:spPr bwMode="auto">
          <a:xfrm>
            <a:off x="5657850" y="5095875"/>
            <a:ext cx="0" cy="338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24" name="Text Box 30"/>
          <p:cNvSpPr txBox="1">
            <a:spLocks noChangeArrowheads="1"/>
          </p:cNvSpPr>
          <p:nvPr/>
        </p:nvSpPr>
        <p:spPr bwMode="auto">
          <a:xfrm>
            <a:off x="5756276" y="517525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21525" name="Text Box 31"/>
          <p:cNvSpPr txBox="1">
            <a:spLocks noChangeArrowheads="1"/>
          </p:cNvSpPr>
          <p:nvPr/>
        </p:nvSpPr>
        <p:spPr bwMode="auto">
          <a:xfrm>
            <a:off x="6702426" y="51609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21526" name="Text Box 32"/>
          <p:cNvSpPr txBox="1">
            <a:spLocks noChangeArrowheads="1"/>
          </p:cNvSpPr>
          <p:nvPr/>
        </p:nvSpPr>
        <p:spPr bwMode="auto">
          <a:xfrm>
            <a:off x="7167563" y="516731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sp>
        <p:nvSpPr>
          <p:cNvPr id="21527" name="Line 34"/>
          <p:cNvSpPr>
            <a:spLocks noChangeShapeType="1"/>
          </p:cNvSpPr>
          <p:nvPr/>
        </p:nvSpPr>
        <p:spPr bwMode="auto">
          <a:xfrm>
            <a:off x="3281363" y="520541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28" name="Line 35"/>
          <p:cNvSpPr>
            <a:spLocks noChangeShapeType="1"/>
          </p:cNvSpPr>
          <p:nvPr/>
        </p:nvSpPr>
        <p:spPr bwMode="auto">
          <a:xfrm>
            <a:off x="3757613" y="5210176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4233863" y="5210176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4710113" y="5210176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5191125" y="5200651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2" name="Line 39"/>
          <p:cNvSpPr>
            <a:spLocks noChangeShapeType="1"/>
          </p:cNvSpPr>
          <p:nvPr/>
        </p:nvSpPr>
        <p:spPr bwMode="auto">
          <a:xfrm>
            <a:off x="6138863" y="520541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7086600" y="5200651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8034338" y="5195889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7567613" y="520541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6" name="Line 43"/>
          <p:cNvSpPr>
            <a:spLocks noChangeShapeType="1"/>
          </p:cNvSpPr>
          <p:nvPr/>
        </p:nvSpPr>
        <p:spPr bwMode="auto">
          <a:xfrm>
            <a:off x="8515350" y="5110164"/>
            <a:ext cx="0" cy="338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7" name="Line 44"/>
          <p:cNvSpPr>
            <a:spLocks noChangeShapeType="1"/>
          </p:cNvSpPr>
          <p:nvPr/>
        </p:nvSpPr>
        <p:spPr bwMode="auto">
          <a:xfrm>
            <a:off x="6615113" y="5205414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3844925" y="4581526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dirty="0">
                <a:latin typeface="Arial" charset="0"/>
              </a:rPr>
              <a:t>6-slot</a:t>
            </a:r>
          </a:p>
          <a:p>
            <a:pPr>
              <a:defRPr/>
            </a:pPr>
            <a:r>
              <a:rPr lang="en-US" sz="1600" i="0" dirty="0">
                <a:latin typeface="Arial" charset="0"/>
              </a:rPr>
              <a:t>frame</a:t>
            </a:r>
          </a:p>
        </p:txBody>
      </p:sp>
      <p:sp>
        <p:nvSpPr>
          <p:cNvPr id="21539" name="Line 46"/>
          <p:cNvSpPr>
            <a:spLocks noChangeShapeType="1"/>
          </p:cNvSpPr>
          <p:nvPr/>
        </p:nvSpPr>
        <p:spPr bwMode="auto">
          <a:xfrm>
            <a:off x="4656138" y="491807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0" name="Line 47"/>
          <p:cNvSpPr>
            <a:spLocks noChangeShapeType="1"/>
          </p:cNvSpPr>
          <p:nvPr/>
        </p:nvSpPr>
        <p:spPr bwMode="auto">
          <a:xfrm flipH="1">
            <a:off x="2811463" y="491331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1" name="Line 48"/>
          <p:cNvSpPr>
            <a:spLocks noChangeShapeType="1"/>
          </p:cNvSpPr>
          <p:nvPr/>
        </p:nvSpPr>
        <p:spPr bwMode="auto">
          <a:xfrm>
            <a:off x="2790825" y="4826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2" name="Line 49"/>
          <p:cNvSpPr>
            <a:spLocks noChangeShapeType="1"/>
          </p:cNvSpPr>
          <p:nvPr/>
        </p:nvSpPr>
        <p:spPr bwMode="auto">
          <a:xfrm>
            <a:off x="5649913" y="48164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3" name="Text Box 51"/>
          <p:cNvSpPr txBox="1">
            <a:spLocks noChangeArrowheads="1"/>
          </p:cNvSpPr>
          <p:nvPr/>
        </p:nvSpPr>
        <p:spPr bwMode="auto">
          <a:xfrm>
            <a:off x="6708775" y="4554539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dirty="0">
                <a:latin typeface="Arial" charset="0"/>
              </a:rPr>
              <a:t>6-slot</a:t>
            </a:r>
          </a:p>
          <a:p>
            <a:pPr>
              <a:defRPr/>
            </a:pPr>
            <a:r>
              <a:rPr lang="en-US" sz="1600" i="0" dirty="0">
                <a:latin typeface="Arial" charset="0"/>
              </a:rPr>
              <a:t>frame</a:t>
            </a:r>
          </a:p>
        </p:txBody>
      </p:sp>
      <p:sp>
        <p:nvSpPr>
          <p:cNvPr id="21544" name="Line 52"/>
          <p:cNvSpPr>
            <a:spLocks noChangeShapeType="1"/>
          </p:cNvSpPr>
          <p:nvPr/>
        </p:nvSpPr>
        <p:spPr bwMode="auto">
          <a:xfrm>
            <a:off x="7519988" y="492442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5" name="Line 53"/>
          <p:cNvSpPr>
            <a:spLocks noChangeShapeType="1"/>
          </p:cNvSpPr>
          <p:nvPr/>
        </p:nvSpPr>
        <p:spPr bwMode="auto">
          <a:xfrm flipH="1">
            <a:off x="5675313" y="491966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1546" name="Line 55"/>
          <p:cNvSpPr>
            <a:spLocks noChangeShapeType="1"/>
          </p:cNvSpPr>
          <p:nvPr/>
        </p:nvSpPr>
        <p:spPr bwMode="auto">
          <a:xfrm>
            <a:off x="8513763" y="47894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20</a:t>
            </a:fld>
            <a:endParaRPr lang="en-US" sz="12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9519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 descr="underline_base">
            <a:extLst>
              <a:ext uri="{FF2B5EF4-FFF2-40B4-BE49-F238E27FC236}">
                <a16:creationId xmlns:a16="http://schemas.microsoft.com/office/drawing/2014/main" id="{1729D8B5-FAC5-6940-AB7A-29E0FE457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1003300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4">
            <a:extLst>
              <a:ext uri="{FF2B5EF4-FFF2-40B4-BE49-F238E27FC236}">
                <a16:creationId xmlns:a16="http://schemas.microsoft.com/office/drawing/2014/main" id="{9592D3FD-CA76-CE43-A7B2-1AF1853FA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4188" y="206375"/>
            <a:ext cx="862965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</a:rPr>
              <a:t>FDMA: Frequency Division Multiple Access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53D4EAB-44CA-D04D-A51B-C327E8DF3C3C}"/>
              </a:ext>
            </a:extLst>
          </p:cNvPr>
          <p:cNvSpPr txBox="1">
            <a:spLocks noChangeArrowheads="1"/>
          </p:cNvSpPr>
          <p:nvPr/>
        </p:nvSpPr>
        <p:spPr>
          <a:xfrm>
            <a:off x="1955800" y="1176293"/>
            <a:ext cx="8223250" cy="164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Gill Sans MT" charset="0"/>
              </a:rPr>
              <a:t>channel spectrum divided into frequency bands</a:t>
            </a:r>
          </a:p>
          <a:p>
            <a:pPr>
              <a:defRPr/>
            </a:pPr>
            <a:r>
              <a:rPr lang="en-US" dirty="0">
                <a:latin typeface="Gill Sans MT" charset="0"/>
              </a:rPr>
              <a:t>each station assigned fixed frequency band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424E9-A67B-BD4A-9D66-5E06AF2FE662}"/>
              </a:ext>
            </a:extLst>
          </p:cNvPr>
          <p:cNvSpPr/>
          <p:nvPr/>
        </p:nvSpPr>
        <p:spPr>
          <a:xfrm>
            <a:off x="1166949" y="2997199"/>
            <a:ext cx="447172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latin typeface="Gill Sans MT" charset="0"/>
              </a:rPr>
              <a:t>Disadvantage</a:t>
            </a:r>
          </a:p>
          <a:p>
            <a:pPr marL="342900" indent="-342900">
              <a:buClr>
                <a:srgbClr val="FF00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400" dirty="0">
                <a:latin typeface="Gill Sans MT" charset="0"/>
              </a:rPr>
              <a:t>unused transmission time in frequency bands go idle </a:t>
            </a:r>
          </a:p>
          <a:p>
            <a:pPr marL="800100" lvl="1" indent="-342900">
              <a:buClr>
                <a:srgbClr val="00B05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400" dirty="0">
                <a:latin typeface="Gill Sans MT" charset="0"/>
              </a:rPr>
              <a:t>example: only band 1 have packet to send, frequency bands 2 &amp; 3 remains idle </a:t>
            </a:r>
          </a:p>
          <a:p>
            <a:pPr marL="342900" indent="-342900">
              <a:buClr>
                <a:srgbClr val="FF00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2400" dirty="0">
                <a:latin typeface="Gill Sans MT" charset="0"/>
              </a:rPr>
              <a:t>Limited bandwidth of R/N for each node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96D8B-E3FF-8042-BE04-6C5E6831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21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A01950-5F64-1E46-81B9-A11FB7678131}"/>
              </a:ext>
            </a:extLst>
          </p:cNvPr>
          <p:cNvCxnSpPr>
            <a:cxnSpLocks/>
          </p:cNvCxnSpPr>
          <p:nvPr/>
        </p:nvCxnSpPr>
        <p:spPr>
          <a:xfrm flipV="1">
            <a:off x="6428509" y="4539738"/>
            <a:ext cx="4798930" cy="11732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23F49-0394-4E42-A2F1-5CBFFF7B3BF5}"/>
              </a:ext>
            </a:extLst>
          </p:cNvPr>
          <p:cNvCxnSpPr>
            <a:cxnSpLocks/>
          </p:cNvCxnSpPr>
          <p:nvPr/>
        </p:nvCxnSpPr>
        <p:spPr>
          <a:xfrm flipV="1">
            <a:off x="6428509" y="2824206"/>
            <a:ext cx="0" cy="1715533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BC1853F-B28A-714B-9407-A935E5078279}"/>
              </a:ext>
            </a:extLst>
          </p:cNvPr>
          <p:cNvSpPr/>
          <p:nvPr/>
        </p:nvSpPr>
        <p:spPr>
          <a:xfrm>
            <a:off x="6456219" y="4068991"/>
            <a:ext cx="4378036" cy="4355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F6988-C226-844B-9F5A-3A2C16D74A19}"/>
              </a:ext>
            </a:extLst>
          </p:cNvPr>
          <p:cNvSpPr/>
          <p:nvPr/>
        </p:nvSpPr>
        <p:spPr>
          <a:xfrm>
            <a:off x="6456219" y="3662964"/>
            <a:ext cx="4378036" cy="4355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7F5835-38CC-8243-990E-9846946AD4A9}"/>
              </a:ext>
            </a:extLst>
          </p:cNvPr>
          <p:cNvSpPr/>
          <p:nvPr/>
        </p:nvSpPr>
        <p:spPr>
          <a:xfrm>
            <a:off x="6456219" y="3208841"/>
            <a:ext cx="4378036" cy="4355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83CE37-6CAF-2645-8F69-2D7DB07F576B}"/>
              </a:ext>
            </a:extLst>
          </p:cNvPr>
          <p:cNvSpPr txBox="1"/>
          <p:nvPr/>
        </p:nvSpPr>
        <p:spPr>
          <a:xfrm>
            <a:off x="8091055" y="3208841"/>
            <a:ext cx="55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7BBDCE-599C-704D-AD2A-256CF00C2744}"/>
              </a:ext>
            </a:extLst>
          </p:cNvPr>
          <p:cNvSpPr txBox="1"/>
          <p:nvPr/>
        </p:nvSpPr>
        <p:spPr>
          <a:xfrm>
            <a:off x="8118760" y="3693751"/>
            <a:ext cx="55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C72F58-850F-AA47-A50A-F37F7DD6264D}"/>
              </a:ext>
            </a:extLst>
          </p:cNvPr>
          <p:cNvSpPr txBox="1"/>
          <p:nvPr/>
        </p:nvSpPr>
        <p:spPr>
          <a:xfrm>
            <a:off x="8118759" y="4123650"/>
            <a:ext cx="554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29FC18-58E6-334E-9EAC-0461FC02E662}"/>
              </a:ext>
            </a:extLst>
          </p:cNvPr>
          <p:cNvSpPr txBox="1"/>
          <p:nvPr/>
        </p:nvSpPr>
        <p:spPr>
          <a:xfrm rot="16200000">
            <a:off x="5049923" y="3340032"/>
            <a:ext cx="1967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b="1" dirty="0"/>
              <a:t>Frequency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57B9A1-117E-1142-9A26-C7D7527072DB}"/>
              </a:ext>
            </a:extLst>
          </p:cNvPr>
          <p:cNvSpPr txBox="1"/>
          <p:nvPr/>
        </p:nvSpPr>
        <p:spPr>
          <a:xfrm>
            <a:off x="7844301" y="4581425"/>
            <a:ext cx="1967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2000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52745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FA40E-6763-1E40-B012-41AADE0B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313335"/>
            <a:ext cx="10018713" cy="1638872"/>
          </a:xfrm>
        </p:spPr>
        <p:txBody>
          <a:bodyPr/>
          <a:lstStyle/>
          <a:p>
            <a:r>
              <a:rPr lang="en-GB" dirty="0"/>
              <a:t>Assigns a different code to each node. </a:t>
            </a:r>
          </a:p>
          <a:p>
            <a:r>
              <a:rPr lang="en-GB" dirty="0"/>
              <a:t>Each node then uses its unique code to encode the data bits it sends. </a:t>
            </a:r>
            <a:endParaRPr lang="en-BD" dirty="0"/>
          </a:p>
        </p:txBody>
      </p:sp>
      <p:sp>
        <p:nvSpPr>
          <p:cNvPr id="4" name="Rectangle 74">
            <a:extLst>
              <a:ext uri="{FF2B5EF4-FFF2-40B4-BE49-F238E27FC236}">
                <a16:creationId xmlns:a16="http://schemas.microsoft.com/office/drawing/2014/main" id="{C217BDA2-53BD-7B4F-B903-E4DE1BC41F2A}"/>
              </a:ext>
            </a:extLst>
          </p:cNvPr>
          <p:cNvSpPr txBox="1">
            <a:spLocks noChangeArrowheads="1"/>
          </p:cNvSpPr>
          <p:nvPr/>
        </p:nvSpPr>
        <p:spPr>
          <a:xfrm>
            <a:off x="1754188" y="206375"/>
            <a:ext cx="862965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3600" dirty="0">
                <a:latin typeface="Gill Sans MT" charset="0"/>
              </a:rPr>
              <a:t>CDMA: Code Division Multiple Access</a:t>
            </a:r>
          </a:p>
        </p:txBody>
      </p:sp>
      <p:pic>
        <p:nvPicPr>
          <p:cNvPr id="5" name="Picture 73" descr="underline_base">
            <a:extLst>
              <a:ext uri="{FF2B5EF4-FFF2-40B4-BE49-F238E27FC236}">
                <a16:creationId xmlns:a16="http://schemas.microsoft.com/office/drawing/2014/main" id="{0017226B-1A68-084B-9E60-56410F4E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1" y="1003300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5E0DF-0D73-AF44-AEC7-5AE0E2DE9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8C4D1-FBBB-0F4D-B2E6-56A11A95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686" y="3094312"/>
            <a:ext cx="7124700" cy="199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3A19E-BCEB-5F49-979E-2D70BE52E261}"/>
              </a:ext>
            </a:extLst>
          </p:cNvPr>
          <p:cNvSpPr/>
          <p:nvPr/>
        </p:nvSpPr>
        <p:spPr>
          <a:xfrm>
            <a:off x="971689" y="3429000"/>
            <a:ext cx="3364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Gill Sans MT" charset="0"/>
              </a:rPr>
              <a:t>Disadvantage</a:t>
            </a:r>
          </a:p>
          <a:p>
            <a:pPr marL="342900" indent="-342900">
              <a:buClr>
                <a:srgbClr val="FF0000"/>
              </a:buClr>
              <a:buSzPct val="125000"/>
              <a:buFont typeface="Wingdings" pitchFamily="2" charset="2"/>
              <a:buChar char="§"/>
              <a:defRPr/>
            </a:pPr>
            <a:r>
              <a:rPr lang="en-BD" sz="2400" dirty="0"/>
              <a:t>Total frequency band is used inefficiently.</a:t>
            </a:r>
            <a:endParaRPr lang="en-US" sz="24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87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1039813"/>
            <a:ext cx="7187487" cy="18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93" y="354013"/>
            <a:ext cx="10018713" cy="5378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Objectives of Part 3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71600"/>
            <a:ext cx="8784770" cy="3892731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4400" i="1" dirty="0">
                <a:solidFill>
                  <a:srgbClr val="990033"/>
                </a:solidFill>
                <a:latin typeface="Gill Sans MT" charset="0"/>
              </a:rPr>
              <a:t>Our objectives:</a:t>
            </a:r>
            <a:r>
              <a:rPr lang="en-US" sz="4400" i="1" dirty="0">
                <a:solidFill>
                  <a:srgbClr val="FF0000"/>
                </a:solidFill>
                <a:latin typeface="Gill Sans MT" charset="0"/>
              </a:rPr>
              <a:t> </a:t>
            </a:r>
          </a:p>
          <a:p>
            <a:pPr>
              <a:defRPr/>
            </a:pPr>
            <a:r>
              <a:rPr lang="en-US" sz="3600" dirty="0">
                <a:latin typeface="Gill Sans MT" charset="0"/>
                <a:cs typeface="+mn-cs"/>
              </a:rPr>
              <a:t>understand Random Access Protocols: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slotted 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CSMA, CSMA/CD</a:t>
            </a:r>
          </a:p>
          <a:p>
            <a:pPr lvl="1">
              <a:defRPr/>
            </a:pPr>
            <a:endParaRPr lang="en-US" sz="2400" dirty="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99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Random access protocols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544638"/>
            <a:ext cx="9307286" cy="4648200"/>
          </a:xfrm>
        </p:spPr>
        <p:txBody>
          <a:bodyPr>
            <a:norm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3200" dirty="0">
                <a:latin typeface="Gill Sans MT" charset="0"/>
                <a:cs typeface="+mn-cs"/>
              </a:rPr>
              <a:t>when node has packet to send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>
                <a:latin typeface="Gill Sans MT" charset="0"/>
              </a:rPr>
              <a:t>transmit at full channel data rate R.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>
                <a:latin typeface="Gill Sans MT" charset="0"/>
              </a:rPr>
              <a:t>no </a:t>
            </a:r>
            <a:r>
              <a:rPr lang="en-US" sz="2800" i="1" dirty="0">
                <a:latin typeface="Gill Sans MT" charset="0"/>
              </a:rPr>
              <a:t>previous</a:t>
            </a:r>
            <a:r>
              <a:rPr lang="en-US" sz="2800" dirty="0">
                <a:latin typeface="Gill Sans MT" charset="0"/>
              </a:rPr>
              <a:t> coordination among nodes</a:t>
            </a:r>
          </a:p>
          <a:p>
            <a:pPr>
              <a:lnSpc>
                <a:spcPct val="75000"/>
              </a:lnSpc>
              <a:defRPr/>
            </a:pPr>
            <a:r>
              <a:rPr lang="en-US" sz="3200" dirty="0">
                <a:latin typeface="Gill Sans MT" charset="0"/>
                <a:cs typeface="+mn-cs"/>
              </a:rPr>
              <a:t>two or more transmitting nodes </a:t>
            </a:r>
            <a:r>
              <a:rPr lang="en-US" sz="3200" dirty="0">
                <a:latin typeface="MS Mincho" charset="0"/>
                <a:ea typeface="MS Mincho" charset="0"/>
                <a:cs typeface="MS Mincho" charset="0"/>
              </a:rPr>
              <a:t>➜</a:t>
            </a:r>
            <a:r>
              <a:rPr lang="en-US" sz="3200" dirty="0">
                <a:latin typeface="Gill Sans MT" charset="0"/>
                <a:cs typeface="+mn-cs"/>
              </a:rPr>
              <a:t> </a:t>
            </a:r>
            <a:r>
              <a:rPr lang="ja-JP" altLang="en-US" sz="3200">
                <a:latin typeface="Gill Sans MT" charset="0"/>
                <a:cs typeface="+mn-cs"/>
              </a:rPr>
              <a:t>“</a:t>
            </a:r>
            <a:r>
              <a:rPr lang="en-US" sz="3200" dirty="0">
                <a:latin typeface="Gill Sans MT" charset="0"/>
                <a:cs typeface="+mn-cs"/>
              </a:rPr>
              <a:t>collision</a:t>
            </a:r>
            <a:r>
              <a:rPr lang="ja-JP" altLang="en-US" sz="3200">
                <a:latin typeface="Gill Sans MT" charset="0"/>
                <a:cs typeface="+mn-cs"/>
              </a:rPr>
              <a:t>”</a:t>
            </a:r>
            <a:r>
              <a:rPr lang="en-US" sz="3200" dirty="0">
                <a:latin typeface="Gill Sans MT" charset="0"/>
                <a:cs typeface="+mn-cs"/>
              </a:rPr>
              <a:t>,</a:t>
            </a:r>
          </a:p>
          <a:p>
            <a:pPr>
              <a:lnSpc>
                <a:spcPct val="75000"/>
              </a:lnSpc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  <a:cs typeface="+mn-cs"/>
              </a:rPr>
              <a:t>random access MAC protocol</a:t>
            </a:r>
            <a:r>
              <a:rPr lang="en-US" sz="3200" dirty="0">
                <a:latin typeface="Gill Sans MT" charset="0"/>
                <a:cs typeface="+mn-cs"/>
              </a:rPr>
              <a:t> specifies: 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>
                <a:latin typeface="Gill Sans MT" charset="0"/>
              </a:rPr>
              <a:t>how to detect collisions</a:t>
            </a:r>
          </a:p>
          <a:p>
            <a:pPr lvl="1">
              <a:lnSpc>
                <a:spcPct val="75000"/>
              </a:lnSpc>
              <a:defRPr/>
            </a:pPr>
            <a:r>
              <a:rPr lang="en-US" sz="2800" dirty="0">
                <a:latin typeface="Gill Sans MT" charset="0"/>
              </a:rPr>
              <a:t>how to recover from collisions (e.g., via delayed retransmissions)</a:t>
            </a:r>
          </a:p>
        </p:txBody>
      </p:sp>
      <p:pic>
        <p:nvPicPr>
          <p:cNvPr id="84997" name="Picture 4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1" y="1039814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666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E74A0-7CCF-F741-B2B3-3046E15B7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860697"/>
            <a:ext cx="10018713" cy="2667865"/>
          </a:xfrm>
        </p:spPr>
        <p:txBody>
          <a:bodyPr>
            <a:norm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latin typeface="Gill Sans MT" charset="0"/>
              </a:rPr>
              <a:t>Types of  random access MAC protocols: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600" dirty="0">
                <a:solidFill>
                  <a:srgbClr val="0070C0"/>
                </a:solidFill>
                <a:latin typeface="Gill Sans MT" charset="0"/>
              </a:rPr>
              <a:t>slotted 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600" dirty="0">
                <a:solidFill>
                  <a:srgbClr val="0070C0"/>
                </a:solidFill>
                <a:latin typeface="Gill Sans MT" charset="0"/>
              </a:rPr>
              <a:t>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600" dirty="0">
                <a:solidFill>
                  <a:srgbClr val="0070C0"/>
                </a:solidFill>
                <a:latin typeface="Gill Sans MT" charset="0"/>
              </a:rPr>
              <a:t>CSMA, CSMA/CD, CSMA/CA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E8E410C-41B7-6444-A147-FFF353D2FC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4309" y="190501"/>
            <a:ext cx="10018713" cy="8763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Random access protocols</a:t>
            </a:r>
          </a:p>
        </p:txBody>
      </p:sp>
      <p:pic>
        <p:nvPicPr>
          <p:cNvPr id="5" name="Picture 4" descr="underline_base">
            <a:extLst>
              <a:ext uri="{FF2B5EF4-FFF2-40B4-BE49-F238E27FC236}">
                <a16:creationId xmlns:a16="http://schemas.microsoft.com/office/drawing/2014/main" id="{CF178D33-3370-0F45-9714-E7962194AEC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600" y="1039814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10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106363"/>
            <a:ext cx="495458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dirty="0">
                <a:latin typeface="Gill Sans MT" charset="0"/>
              </a:rPr>
              <a:t>ALOHA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93918" y="1441365"/>
            <a:ext cx="4954588" cy="4834743"/>
          </a:xfrm>
        </p:spPr>
        <p:txBody>
          <a:bodyPr>
            <a:normAutofit fontScale="85000" lnSpcReduction="10000"/>
          </a:bodyPr>
          <a:lstStyle/>
          <a:p>
            <a:pPr>
              <a:buFont typeface="Wingdings" charset="0"/>
              <a:buNone/>
              <a:defRPr/>
            </a:pPr>
            <a:r>
              <a:rPr lang="en-US" sz="3600" i="1" dirty="0">
                <a:solidFill>
                  <a:srgbClr val="CC0000"/>
                </a:solidFill>
                <a:latin typeface="Gill Sans MT" charset="0"/>
              </a:rPr>
              <a:t>A</a:t>
            </a:r>
            <a:r>
              <a:rPr lang="en-US" sz="3600" i="1" dirty="0">
                <a:solidFill>
                  <a:srgbClr val="CC0000"/>
                </a:solidFill>
                <a:latin typeface="Gill Sans MT" charset="0"/>
                <a:cs typeface="+mn-cs"/>
              </a:rPr>
              <a:t>ssumptions:</a:t>
            </a:r>
          </a:p>
          <a:p>
            <a:pPr>
              <a:defRPr/>
            </a:pPr>
            <a:r>
              <a:rPr lang="en-US" sz="3000" dirty="0">
                <a:latin typeface="Gill Sans MT" charset="0"/>
              </a:rPr>
              <a:t>All frames same size</a:t>
            </a:r>
          </a:p>
          <a:p>
            <a:pPr>
              <a:defRPr/>
            </a:pPr>
            <a:endParaRPr lang="en-US" sz="3000" dirty="0">
              <a:latin typeface="Gill Sans MT" charset="0"/>
            </a:endParaRPr>
          </a:p>
          <a:p>
            <a:pPr>
              <a:defRPr/>
            </a:pPr>
            <a:r>
              <a:rPr lang="en-US" sz="3000" dirty="0">
                <a:latin typeface="Gill Sans MT" charset="0"/>
              </a:rPr>
              <a:t>Time divided into equal size slots</a:t>
            </a:r>
          </a:p>
          <a:p>
            <a:pPr>
              <a:defRPr/>
            </a:pPr>
            <a:endParaRPr lang="en-US" sz="3000" dirty="0">
              <a:latin typeface="Gill Sans MT" charset="0"/>
            </a:endParaRPr>
          </a:p>
          <a:p>
            <a:pPr>
              <a:defRPr/>
            </a:pPr>
            <a:r>
              <a:rPr lang="en-US" sz="3000" dirty="0">
                <a:latin typeface="Gill Sans MT" charset="0"/>
              </a:rPr>
              <a:t>Nodes start to transmit only slot beginning </a:t>
            </a:r>
          </a:p>
          <a:p>
            <a:pPr>
              <a:defRPr/>
            </a:pPr>
            <a:endParaRPr lang="en-US" sz="3000" dirty="0">
              <a:latin typeface="Gill Sans MT" charset="0"/>
            </a:endParaRPr>
          </a:p>
          <a:p>
            <a:pPr>
              <a:defRPr/>
            </a:pPr>
            <a:r>
              <a:rPr lang="en-US" sz="3000" dirty="0">
                <a:latin typeface="Gill Sans MT" charset="0"/>
              </a:rPr>
              <a:t>If 2 or more nodes transmit in slot, all nodes detect collision</a:t>
            </a:r>
          </a:p>
        </p:txBody>
      </p:sp>
      <p:sp>
        <p:nvSpPr>
          <p:cNvPr id="3113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7011988" y="1263218"/>
            <a:ext cx="4648200" cy="472194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3600" i="1" dirty="0">
                <a:solidFill>
                  <a:srgbClr val="CC0000"/>
                </a:solidFill>
                <a:latin typeface="Gill Sans MT" charset="0"/>
              </a:rPr>
              <a:t>O</a:t>
            </a:r>
            <a:r>
              <a:rPr lang="en-US" sz="3600" i="1" dirty="0">
                <a:solidFill>
                  <a:srgbClr val="CC0000"/>
                </a:solidFill>
                <a:latin typeface="Gill Sans MT" charset="0"/>
                <a:cs typeface="+mn-cs"/>
              </a:rPr>
              <a:t>peration:</a:t>
            </a:r>
          </a:p>
          <a:p>
            <a:pPr>
              <a:lnSpc>
                <a:spcPct val="90000"/>
              </a:lnSpc>
              <a:defRPr/>
            </a:pPr>
            <a:r>
              <a:rPr lang="en-US" sz="3200" dirty="0">
                <a:latin typeface="Gill Sans MT" charset="0"/>
              </a:rPr>
              <a:t>Transmits in next slot</a:t>
            </a:r>
          </a:p>
          <a:p>
            <a:pPr>
              <a:lnSpc>
                <a:spcPct val="90000"/>
              </a:lnSpc>
              <a:defRPr/>
            </a:pPr>
            <a:endParaRPr lang="en-US" sz="2800" b="1" i="1" dirty="0">
              <a:solidFill>
                <a:srgbClr val="0070C0"/>
              </a:solidFill>
              <a:latin typeface="Gill Sans MT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b="1" i="1" dirty="0">
                <a:solidFill>
                  <a:srgbClr val="0070C0"/>
                </a:solidFill>
                <a:latin typeface="Gill Sans MT" charset="0"/>
              </a:rPr>
              <a:t>if no collision:</a:t>
            </a:r>
            <a:r>
              <a:rPr lang="en-US" sz="3000" dirty="0">
                <a:latin typeface="Gill Sans MT" charset="0"/>
              </a:rPr>
              <a:t> node can send new frame in next slot</a:t>
            </a:r>
          </a:p>
          <a:p>
            <a:pPr>
              <a:lnSpc>
                <a:spcPct val="90000"/>
              </a:lnSpc>
              <a:defRPr/>
            </a:pPr>
            <a:endParaRPr lang="en-US" sz="3000" b="1" i="1" dirty="0">
              <a:solidFill>
                <a:srgbClr val="0070C0"/>
              </a:solidFill>
              <a:latin typeface="Gill Sans MT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b="1" i="1" dirty="0">
                <a:solidFill>
                  <a:srgbClr val="0070C0"/>
                </a:solidFill>
                <a:latin typeface="Gill Sans MT" charset="0"/>
              </a:rPr>
              <a:t>if collision:</a:t>
            </a:r>
            <a:r>
              <a:rPr lang="en-US" sz="3000" dirty="0">
                <a:latin typeface="Gill Sans MT" charset="0"/>
              </a:rPr>
              <a:t> node retransmits frame in each subsequent slot with prob. p until success</a:t>
            </a:r>
            <a:endParaRPr lang="en-US" sz="2600" dirty="0">
              <a:latin typeface="Gill Sans MT" charset="0"/>
            </a:endParaRPr>
          </a:p>
        </p:txBody>
      </p:sp>
      <p:pic>
        <p:nvPicPr>
          <p:cNvPr id="87046" name="Picture 7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9207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896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1C6E-EEC3-CF43-A100-4A0A919E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47" y="173183"/>
            <a:ext cx="10018713" cy="741218"/>
          </a:xfrm>
        </p:spPr>
        <p:txBody>
          <a:bodyPr/>
          <a:lstStyle/>
          <a:p>
            <a:r>
              <a:rPr lang="en-BD" dirty="0"/>
              <a:t>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7532B2-666B-DA49-89C4-043CD5EE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32" y="1101436"/>
            <a:ext cx="3421495" cy="185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426C2-CE10-9A45-BCDD-D0110D5AA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733" y="2711450"/>
            <a:ext cx="1399550" cy="1320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BBB73-0624-184C-BC12-DE20F771071B}"/>
              </a:ext>
            </a:extLst>
          </p:cNvPr>
          <p:cNvSpPr txBox="1"/>
          <p:nvPr/>
        </p:nvSpPr>
        <p:spPr>
          <a:xfrm>
            <a:off x="3121588" y="3110319"/>
            <a:ext cx="3421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b="1" dirty="0">
                <a:solidFill>
                  <a:srgbClr val="00B050"/>
                </a:solidFill>
              </a:rPr>
              <a:t>Frame can be sent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E5690-12CE-0845-B791-339E46DD3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732" y="4511784"/>
            <a:ext cx="1399550" cy="13937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71C518-68D7-2040-9FE0-241BEDEE0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413" y="2419988"/>
            <a:ext cx="1849854" cy="201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7C068-43A2-C044-9F1A-895F2BD9BDF9}"/>
              </a:ext>
            </a:extLst>
          </p:cNvPr>
          <p:cNvSpPr txBox="1"/>
          <p:nvPr/>
        </p:nvSpPr>
        <p:spPr>
          <a:xfrm>
            <a:off x="3121588" y="4806348"/>
            <a:ext cx="3971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b="1" dirty="0">
                <a:solidFill>
                  <a:srgbClr val="FF0000"/>
                </a:solidFill>
              </a:rPr>
              <a:t>Frame cannot be 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1B597-950E-314F-A8FC-7A1349A02516}"/>
              </a:ext>
            </a:extLst>
          </p:cNvPr>
          <p:cNvSpPr txBox="1"/>
          <p:nvPr/>
        </p:nvSpPr>
        <p:spPr>
          <a:xfrm>
            <a:off x="8825786" y="4806347"/>
            <a:ext cx="2635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b="1" dirty="0">
                <a:solidFill>
                  <a:srgbClr val="0070C0"/>
                </a:solidFill>
              </a:rPr>
              <a:t>10 sided dice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93EBA-C2D5-6C40-9A4B-60015629D3CA}"/>
              </a:ext>
            </a:extLst>
          </p:cNvPr>
          <p:cNvSpPr txBox="1"/>
          <p:nvPr/>
        </p:nvSpPr>
        <p:spPr>
          <a:xfrm>
            <a:off x="1146766" y="1938951"/>
            <a:ext cx="16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b="1" dirty="0">
                <a:solidFill>
                  <a:schemeClr val="accent6">
                    <a:lumMod val="50000"/>
                  </a:schemeClr>
                </a:solidFill>
              </a:rPr>
              <a:t>P=50%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38D41-A1D6-2747-AA8A-8F8184897490}"/>
              </a:ext>
            </a:extLst>
          </p:cNvPr>
          <p:cNvSpPr txBox="1"/>
          <p:nvPr/>
        </p:nvSpPr>
        <p:spPr>
          <a:xfrm>
            <a:off x="9170599" y="1610189"/>
            <a:ext cx="1649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3200" b="1" dirty="0">
                <a:solidFill>
                  <a:schemeClr val="accent6">
                    <a:lumMod val="50000"/>
                  </a:schemeClr>
                </a:solidFill>
              </a:rPr>
              <a:t>P=10%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103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</p:bld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3335339"/>
            <a:ext cx="3810000" cy="3203575"/>
          </a:xfrm>
        </p:spPr>
        <p:txBody>
          <a:bodyPr>
            <a:normAutofit lnSpcReduction="10000"/>
          </a:bodyPr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Pros: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single active node can continuously transmit at full rate of channel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highly decentralized: only slots in nodes need to be in sync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simple</a:t>
            </a:r>
          </a:p>
          <a:p>
            <a:pPr>
              <a:defRPr/>
            </a:pPr>
            <a:endParaRPr lang="en-US" sz="2400" dirty="0">
              <a:latin typeface="Gill Sans MT" charset="0"/>
            </a:endParaRP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19800" y="3313113"/>
            <a:ext cx="3810000" cy="32004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Cons: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collisions, wasting slots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idle slots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nodes may be able to detect collision in less than time to transmit packet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clock synchronization</a:t>
            </a:r>
          </a:p>
        </p:txBody>
      </p:sp>
      <p:sp>
        <p:nvSpPr>
          <p:cNvPr id="25606" name="Rectangle 5"/>
          <p:cNvSpPr>
            <a:spLocks noGrp="1" noChangeArrowheads="1"/>
          </p:cNvSpPr>
          <p:nvPr>
            <p:ph type="title"/>
          </p:nvPr>
        </p:nvSpPr>
        <p:spPr>
          <a:xfrm>
            <a:off x="2057400" y="106363"/>
            <a:ext cx="495458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dirty="0">
                <a:latin typeface="Gill Sans MT" charset="0"/>
              </a:rPr>
              <a:t>ALOHA</a:t>
            </a:r>
          </a:p>
        </p:txBody>
      </p:sp>
      <p:pic>
        <p:nvPicPr>
          <p:cNvPr id="89094" name="Picture 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9207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9095" name="Group 64"/>
          <p:cNvGrpSpPr>
            <a:grpSpLocks/>
          </p:cNvGrpSpPr>
          <p:nvPr/>
        </p:nvGrpSpPr>
        <p:grpSpPr bwMode="auto">
          <a:xfrm>
            <a:off x="2552700" y="1350964"/>
            <a:ext cx="6053138" cy="1938337"/>
            <a:chOff x="648" y="899"/>
            <a:chExt cx="3813" cy="1221"/>
          </a:xfrm>
        </p:grpSpPr>
        <p:grpSp>
          <p:nvGrpSpPr>
            <p:cNvPr id="89096" name="Group 9"/>
            <p:cNvGrpSpPr>
              <a:grpSpLocks/>
            </p:cNvGrpSpPr>
            <p:nvPr/>
          </p:nvGrpSpPr>
          <p:grpSpPr bwMode="auto">
            <a:xfrm>
              <a:off x="1193" y="899"/>
              <a:ext cx="283" cy="192"/>
              <a:chOff x="1185" y="903"/>
              <a:chExt cx="283" cy="192"/>
            </a:xfrm>
          </p:grpSpPr>
          <p:sp>
            <p:nvSpPr>
              <p:cNvPr id="25660" name="Rectangle 7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61" name="Text Box 8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097" name="Group 10"/>
            <p:cNvGrpSpPr>
              <a:grpSpLocks/>
            </p:cNvGrpSpPr>
            <p:nvPr/>
          </p:nvGrpSpPr>
          <p:grpSpPr bwMode="auto">
            <a:xfrm>
              <a:off x="1811" y="901"/>
              <a:ext cx="283" cy="192"/>
              <a:chOff x="1185" y="903"/>
              <a:chExt cx="283" cy="192"/>
            </a:xfrm>
          </p:grpSpPr>
          <p:sp>
            <p:nvSpPr>
              <p:cNvPr id="25658" name="Rectangle 11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59" name="Text Box 12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098" name="Group 13"/>
            <p:cNvGrpSpPr>
              <a:grpSpLocks/>
            </p:cNvGrpSpPr>
            <p:nvPr/>
          </p:nvGrpSpPr>
          <p:grpSpPr bwMode="auto">
            <a:xfrm>
              <a:off x="2779" y="902"/>
              <a:ext cx="283" cy="192"/>
              <a:chOff x="1185" y="903"/>
              <a:chExt cx="283" cy="192"/>
            </a:xfrm>
          </p:grpSpPr>
          <p:sp>
            <p:nvSpPr>
              <p:cNvPr id="25656" name="Rectangle 14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57" name="Text Box 15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099" name="Group 16"/>
            <p:cNvGrpSpPr>
              <a:grpSpLocks/>
            </p:cNvGrpSpPr>
            <p:nvPr/>
          </p:nvGrpSpPr>
          <p:grpSpPr bwMode="auto">
            <a:xfrm>
              <a:off x="3419" y="899"/>
              <a:ext cx="283" cy="192"/>
              <a:chOff x="1185" y="903"/>
              <a:chExt cx="283" cy="192"/>
            </a:xfrm>
          </p:grpSpPr>
          <p:sp>
            <p:nvSpPr>
              <p:cNvPr id="25654" name="Rectangle 17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55" name="Text Box 18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89100" name="Group 24"/>
            <p:cNvGrpSpPr>
              <a:grpSpLocks/>
            </p:cNvGrpSpPr>
            <p:nvPr/>
          </p:nvGrpSpPr>
          <p:grpSpPr bwMode="auto">
            <a:xfrm>
              <a:off x="1194" y="1225"/>
              <a:ext cx="283" cy="192"/>
              <a:chOff x="4584" y="1229"/>
              <a:chExt cx="283" cy="192"/>
            </a:xfrm>
          </p:grpSpPr>
          <p:sp>
            <p:nvSpPr>
              <p:cNvPr id="25652" name="Rectangle 20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53" name="Text Box 21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89101" name="Group 31"/>
            <p:cNvGrpSpPr>
              <a:grpSpLocks/>
            </p:cNvGrpSpPr>
            <p:nvPr/>
          </p:nvGrpSpPr>
          <p:grpSpPr bwMode="auto">
            <a:xfrm>
              <a:off x="1195" y="1546"/>
              <a:ext cx="283" cy="192"/>
              <a:chOff x="4827" y="1591"/>
              <a:chExt cx="283" cy="192"/>
            </a:xfrm>
          </p:grpSpPr>
          <p:sp>
            <p:nvSpPr>
              <p:cNvPr id="25650" name="Rectangle 22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51" name="Text Box 23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3</a:t>
                </a:r>
              </a:p>
            </p:txBody>
          </p:sp>
        </p:grpSp>
        <p:grpSp>
          <p:nvGrpSpPr>
            <p:cNvPr id="89102" name="Group 25"/>
            <p:cNvGrpSpPr>
              <a:grpSpLocks/>
            </p:cNvGrpSpPr>
            <p:nvPr/>
          </p:nvGrpSpPr>
          <p:grpSpPr bwMode="auto">
            <a:xfrm>
              <a:off x="1817" y="1226"/>
              <a:ext cx="283" cy="192"/>
              <a:chOff x="4584" y="1229"/>
              <a:chExt cx="283" cy="192"/>
            </a:xfrm>
          </p:grpSpPr>
          <p:sp>
            <p:nvSpPr>
              <p:cNvPr id="25648" name="Rectangle 26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49" name="Text Box 27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89103" name="Group 28"/>
            <p:cNvGrpSpPr>
              <a:grpSpLocks/>
            </p:cNvGrpSpPr>
            <p:nvPr/>
          </p:nvGrpSpPr>
          <p:grpSpPr bwMode="auto">
            <a:xfrm>
              <a:off x="2143" y="1227"/>
              <a:ext cx="283" cy="192"/>
              <a:chOff x="4584" y="1229"/>
              <a:chExt cx="283" cy="192"/>
            </a:xfrm>
          </p:grpSpPr>
          <p:sp>
            <p:nvSpPr>
              <p:cNvPr id="25646" name="Rectangle 29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47" name="Text Box 30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89104" name="Group 32"/>
            <p:cNvGrpSpPr>
              <a:grpSpLocks/>
            </p:cNvGrpSpPr>
            <p:nvPr/>
          </p:nvGrpSpPr>
          <p:grpSpPr bwMode="auto">
            <a:xfrm>
              <a:off x="2780" y="1547"/>
              <a:ext cx="283" cy="192"/>
              <a:chOff x="4827" y="1591"/>
              <a:chExt cx="283" cy="192"/>
            </a:xfrm>
          </p:grpSpPr>
          <p:sp>
            <p:nvSpPr>
              <p:cNvPr id="25644" name="Rectangle 33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45" name="Text Box 34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3</a:t>
                </a:r>
              </a:p>
            </p:txBody>
          </p:sp>
        </p:grpSp>
        <p:grpSp>
          <p:nvGrpSpPr>
            <p:cNvPr id="89105" name="Group 35"/>
            <p:cNvGrpSpPr>
              <a:grpSpLocks/>
            </p:cNvGrpSpPr>
            <p:nvPr/>
          </p:nvGrpSpPr>
          <p:grpSpPr bwMode="auto">
            <a:xfrm>
              <a:off x="3732" y="1548"/>
              <a:ext cx="283" cy="192"/>
              <a:chOff x="4827" y="1591"/>
              <a:chExt cx="283" cy="192"/>
            </a:xfrm>
          </p:grpSpPr>
          <p:sp>
            <p:nvSpPr>
              <p:cNvPr id="25642" name="Rectangle 36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5643" name="Text Box 37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</a:rPr>
                  <a:t>3</a:t>
                </a:r>
              </a:p>
            </p:txBody>
          </p:sp>
        </p:grpSp>
        <p:sp>
          <p:nvSpPr>
            <p:cNvPr id="25619" name="Text Box 38"/>
            <p:cNvSpPr txBox="1">
              <a:spLocks noChangeArrowheads="1"/>
            </p:cNvSpPr>
            <p:nvPr/>
          </p:nvSpPr>
          <p:spPr bwMode="auto">
            <a:xfrm>
              <a:off x="659" y="921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</a:rPr>
                <a:t>node 1</a:t>
              </a:r>
            </a:p>
          </p:txBody>
        </p:sp>
        <p:sp>
          <p:nvSpPr>
            <p:cNvPr id="25620" name="Text Box 39"/>
            <p:cNvSpPr txBox="1">
              <a:spLocks noChangeArrowheads="1"/>
            </p:cNvSpPr>
            <p:nvPr/>
          </p:nvSpPr>
          <p:spPr bwMode="auto">
            <a:xfrm>
              <a:off x="648" y="1245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</a:rPr>
                <a:t>node 2</a:t>
              </a:r>
            </a:p>
          </p:txBody>
        </p:sp>
        <p:sp>
          <p:nvSpPr>
            <p:cNvPr id="25621" name="Text Box 40"/>
            <p:cNvSpPr txBox="1">
              <a:spLocks noChangeArrowheads="1"/>
            </p:cNvSpPr>
            <p:nvPr/>
          </p:nvSpPr>
          <p:spPr bwMode="auto">
            <a:xfrm>
              <a:off x="677" y="1562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</a:rPr>
                <a:t>node 3</a:t>
              </a:r>
            </a:p>
          </p:txBody>
        </p:sp>
        <p:sp>
          <p:nvSpPr>
            <p:cNvPr id="25622" name="Line 41"/>
            <p:cNvSpPr>
              <a:spLocks noChangeShapeType="1"/>
            </p:cNvSpPr>
            <p:nvPr/>
          </p:nvSpPr>
          <p:spPr bwMode="auto">
            <a:xfrm>
              <a:off x="1179" y="1882"/>
              <a:ext cx="3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3" name="Line 42"/>
            <p:cNvSpPr>
              <a:spLocks noChangeShapeType="1"/>
            </p:cNvSpPr>
            <p:nvPr/>
          </p:nvSpPr>
          <p:spPr bwMode="auto">
            <a:xfrm>
              <a:off x="1181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4" name="Line 43"/>
            <p:cNvSpPr>
              <a:spLocks noChangeShapeType="1"/>
            </p:cNvSpPr>
            <p:nvPr/>
          </p:nvSpPr>
          <p:spPr bwMode="auto">
            <a:xfrm>
              <a:off x="1496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5" name="Line 44"/>
            <p:cNvSpPr>
              <a:spLocks noChangeShapeType="1"/>
            </p:cNvSpPr>
            <p:nvPr/>
          </p:nvSpPr>
          <p:spPr bwMode="auto">
            <a:xfrm>
              <a:off x="1813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6" name="Line 45"/>
            <p:cNvSpPr>
              <a:spLocks noChangeShapeType="1"/>
            </p:cNvSpPr>
            <p:nvPr/>
          </p:nvSpPr>
          <p:spPr bwMode="auto">
            <a:xfrm>
              <a:off x="2132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7" name="Line 46"/>
            <p:cNvSpPr>
              <a:spLocks noChangeShapeType="1"/>
            </p:cNvSpPr>
            <p:nvPr/>
          </p:nvSpPr>
          <p:spPr bwMode="auto">
            <a:xfrm>
              <a:off x="2450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8" name="Line 47"/>
            <p:cNvSpPr>
              <a:spLocks noChangeShapeType="1"/>
            </p:cNvSpPr>
            <p:nvPr/>
          </p:nvSpPr>
          <p:spPr bwMode="auto">
            <a:xfrm>
              <a:off x="2770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29" name="Line 48"/>
            <p:cNvSpPr>
              <a:spLocks noChangeShapeType="1"/>
            </p:cNvSpPr>
            <p:nvPr/>
          </p:nvSpPr>
          <p:spPr bwMode="auto">
            <a:xfrm>
              <a:off x="3088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30" name="Line 49"/>
            <p:cNvSpPr>
              <a:spLocks noChangeShapeType="1"/>
            </p:cNvSpPr>
            <p:nvPr/>
          </p:nvSpPr>
          <p:spPr bwMode="auto">
            <a:xfrm>
              <a:off x="3406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31" name="Line 50"/>
            <p:cNvSpPr>
              <a:spLocks noChangeShapeType="1"/>
            </p:cNvSpPr>
            <p:nvPr/>
          </p:nvSpPr>
          <p:spPr bwMode="auto">
            <a:xfrm>
              <a:off x="3726" y="1815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32" name="Line 51"/>
            <p:cNvSpPr>
              <a:spLocks noChangeShapeType="1"/>
            </p:cNvSpPr>
            <p:nvPr/>
          </p:nvSpPr>
          <p:spPr bwMode="auto">
            <a:xfrm>
              <a:off x="4034" y="1813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633" name="Text Box 54"/>
            <p:cNvSpPr txBox="1">
              <a:spLocks noChangeArrowheads="1"/>
            </p:cNvSpPr>
            <p:nvPr/>
          </p:nvSpPr>
          <p:spPr bwMode="auto">
            <a:xfrm>
              <a:off x="1220" y="1883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25634" name="Text Box 55"/>
            <p:cNvSpPr txBox="1">
              <a:spLocks noChangeArrowheads="1"/>
            </p:cNvSpPr>
            <p:nvPr/>
          </p:nvSpPr>
          <p:spPr bwMode="auto">
            <a:xfrm>
              <a:off x="1862" y="188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25635" name="Text Box 56"/>
            <p:cNvSpPr txBox="1">
              <a:spLocks noChangeArrowheads="1"/>
            </p:cNvSpPr>
            <p:nvPr/>
          </p:nvSpPr>
          <p:spPr bwMode="auto">
            <a:xfrm>
              <a:off x="2816" y="188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25636" name="Text Box 58"/>
            <p:cNvSpPr txBox="1">
              <a:spLocks noChangeArrowheads="1"/>
            </p:cNvSpPr>
            <p:nvPr/>
          </p:nvSpPr>
          <p:spPr bwMode="auto">
            <a:xfrm>
              <a:off x="2186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25637" name="Text Box 59"/>
            <p:cNvSpPr txBox="1">
              <a:spLocks noChangeArrowheads="1"/>
            </p:cNvSpPr>
            <p:nvPr/>
          </p:nvSpPr>
          <p:spPr bwMode="auto">
            <a:xfrm>
              <a:off x="3446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25638" name="Text Box 60"/>
            <p:cNvSpPr txBox="1">
              <a:spLocks noChangeArrowheads="1"/>
            </p:cNvSpPr>
            <p:nvPr/>
          </p:nvSpPr>
          <p:spPr bwMode="auto">
            <a:xfrm>
              <a:off x="3752" y="188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25639" name="Text Box 61"/>
            <p:cNvSpPr txBox="1">
              <a:spLocks noChangeArrowheads="1"/>
            </p:cNvSpPr>
            <p:nvPr/>
          </p:nvSpPr>
          <p:spPr bwMode="auto">
            <a:xfrm>
              <a:off x="1544" y="188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E</a:t>
              </a:r>
            </a:p>
          </p:txBody>
        </p:sp>
        <p:sp>
          <p:nvSpPr>
            <p:cNvPr id="25640" name="Text Box 62"/>
            <p:cNvSpPr txBox="1">
              <a:spLocks noChangeArrowheads="1"/>
            </p:cNvSpPr>
            <p:nvPr/>
          </p:nvSpPr>
          <p:spPr bwMode="auto">
            <a:xfrm>
              <a:off x="2504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E</a:t>
              </a:r>
            </a:p>
          </p:txBody>
        </p:sp>
        <p:sp>
          <p:nvSpPr>
            <p:cNvPr id="25641" name="Text Box 63"/>
            <p:cNvSpPr txBox="1">
              <a:spLocks noChangeArrowheads="1"/>
            </p:cNvSpPr>
            <p:nvPr/>
          </p:nvSpPr>
          <p:spPr bwMode="auto">
            <a:xfrm>
              <a:off x="3134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</a:rPr>
                <a:t>E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34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uiExpand="1" build="p"/>
      <p:bldP spid="25605" grpId="0" uiExpand="1" build="p"/>
    </p:bld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FD94864E-5080-6C4B-B8CD-FD12EAD0E99B}"/>
              </a:ext>
            </a:extLst>
          </p:cNvPr>
          <p:cNvSpPr txBox="1">
            <a:spLocks noChangeArrowheads="1"/>
          </p:cNvSpPr>
          <p:nvPr/>
        </p:nvSpPr>
        <p:spPr>
          <a:xfrm>
            <a:off x="1593917" y="1174413"/>
            <a:ext cx="9457259" cy="1380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</a:rPr>
              <a:t>Efficiency:</a:t>
            </a:r>
          </a:p>
          <a:p>
            <a:pPr>
              <a:defRPr/>
            </a:pPr>
            <a:r>
              <a:rPr lang="en-US" sz="2800" dirty="0">
                <a:latin typeface="Gill Sans MT" charset="0"/>
              </a:rPr>
              <a:t>Fraction of successful slots</a:t>
            </a:r>
          </a:p>
          <a:p>
            <a:pPr>
              <a:defRPr/>
            </a:pPr>
            <a:endParaRPr lang="en-US" sz="3000" dirty="0">
              <a:latin typeface="Gill Sans MT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CE87D18-0608-3D46-9626-442B9B81C211}"/>
              </a:ext>
            </a:extLst>
          </p:cNvPr>
          <p:cNvSpPr txBox="1">
            <a:spLocks noChangeArrowheads="1"/>
          </p:cNvSpPr>
          <p:nvPr/>
        </p:nvSpPr>
        <p:spPr>
          <a:xfrm>
            <a:off x="1484312" y="1537947"/>
            <a:ext cx="10162654" cy="3112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800" i="1" dirty="0">
                <a:solidFill>
                  <a:srgbClr val="C00000"/>
                </a:solidFill>
                <a:latin typeface="Gill Sans MT" charset="0"/>
              </a:rPr>
              <a:t>Suppose:</a:t>
            </a:r>
            <a:r>
              <a:rPr lang="en-US" sz="2400" dirty="0">
                <a:solidFill>
                  <a:srgbClr val="FF0000"/>
                </a:solidFill>
                <a:latin typeface="Gill Sans MT" charset="0"/>
              </a:rPr>
              <a:t> </a:t>
            </a:r>
          </a:p>
          <a:p>
            <a:pPr>
              <a:defRPr/>
            </a:pPr>
            <a:r>
              <a:rPr lang="en-US" sz="2400" i="1" dirty="0">
                <a:latin typeface="Gill Sans MT" charset="0"/>
              </a:rPr>
              <a:t>N</a:t>
            </a:r>
            <a:r>
              <a:rPr lang="en-US" sz="2400" dirty="0">
                <a:latin typeface="Gill Sans MT" charset="0"/>
              </a:rPr>
              <a:t> nodes with many frames to send, each transmits in slot with probability </a:t>
            </a:r>
            <a:r>
              <a:rPr lang="en-US" sz="2400" i="1" dirty="0">
                <a:latin typeface="Gill Sans MT" charset="0"/>
              </a:rPr>
              <a:t>p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prob that given node has success in a slot  = </a:t>
            </a:r>
            <a:r>
              <a:rPr lang="en-US" sz="2400" i="1" dirty="0">
                <a:latin typeface="Gill Sans MT" charset="0"/>
              </a:rPr>
              <a:t>p(1-p)</a:t>
            </a:r>
            <a:r>
              <a:rPr lang="en-US" sz="2400" b="1" i="1" baseline="30000" dirty="0">
                <a:latin typeface="Gill Sans MT" charset="0"/>
              </a:rPr>
              <a:t>N-1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prob that </a:t>
            </a:r>
            <a:r>
              <a:rPr lang="en-US" sz="2400" i="1" dirty="0">
                <a:latin typeface="Gill Sans MT" charset="0"/>
              </a:rPr>
              <a:t>any</a:t>
            </a:r>
            <a:r>
              <a:rPr lang="en-US" sz="2400" dirty="0">
                <a:latin typeface="Gill Sans MT" charset="0"/>
              </a:rPr>
              <a:t> node has a success = </a:t>
            </a:r>
            <a:r>
              <a:rPr lang="en-US" sz="2400" i="1" dirty="0">
                <a:latin typeface="Gill Sans MT" charset="0"/>
              </a:rPr>
              <a:t>Np(1-p)</a:t>
            </a:r>
            <a:r>
              <a:rPr lang="en-US" sz="2400" b="1" i="1" baseline="30000" dirty="0">
                <a:latin typeface="Gill Sans MT" charset="0"/>
              </a:rPr>
              <a:t>N-1</a:t>
            </a:r>
            <a:endParaRPr lang="en-US" sz="2400" i="1" dirty="0">
              <a:latin typeface="Gill Sans M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95538-B945-404B-9E55-D5C05579B177}"/>
              </a:ext>
            </a:extLst>
          </p:cNvPr>
          <p:cNvSpPr txBox="1">
            <a:spLocks noChangeArrowheads="1"/>
          </p:cNvSpPr>
          <p:nvPr/>
        </p:nvSpPr>
        <p:spPr>
          <a:xfrm>
            <a:off x="1484312" y="3840480"/>
            <a:ext cx="9566864" cy="323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800" i="1" dirty="0">
                <a:solidFill>
                  <a:srgbClr val="C00000"/>
                </a:solidFill>
                <a:latin typeface="Gill Sans MT" charset="0"/>
              </a:rPr>
              <a:t>Maximum Efficiency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Find </a:t>
            </a:r>
            <a:r>
              <a:rPr lang="en-US" sz="2400" i="1" dirty="0">
                <a:latin typeface="Gill Sans MT" charset="0"/>
              </a:rPr>
              <a:t>p* </a:t>
            </a:r>
            <a:r>
              <a:rPr lang="en-US" sz="2400" dirty="0">
                <a:latin typeface="Gill Sans MT" charset="0"/>
              </a:rPr>
              <a:t>that maximizes </a:t>
            </a:r>
            <a:r>
              <a:rPr lang="en-US" sz="2400" i="1" dirty="0">
                <a:latin typeface="Gill Sans MT" charset="0"/>
              </a:rPr>
              <a:t>Np(1-p)</a:t>
            </a:r>
            <a:r>
              <a:rPr lang="en-US" sz="2400" b="1" i="1" baseline="30000" dirty="0">
                <a:latin typeface="Gill Sans MT" charset="0"/>
              </a:rPr>
              <a:t>N-1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Find the limit of </a:t>
            </a:r>
            <a:r>
              <a:rPr lang="en-US" sz="2400" i="1" dirty="0">
                <a:latin typeface="Gill Sans MT" charset="0"/>
              </a:rPr>
              <a:t>Np*(1-p*)</a:t>
            </a:r>
            <a:r>
              <a:rPr lang="en-US" sz="2400" b="1" i="1" baseline="30000" dirty="0">
                <a:latin typeface="Gill Sans MT" charset="0"/>
              </a:rPr>
              <a:t>N-1 </a:t>
            </a:r>
            <a:r>
              <a:rPr lang="en-US" sz="2400" dirty="0">
                <a:latin typeface="Gill Sans MT" charset="0"/>
              </a:rPr>
              <a:t>as </a:t>
            </a:r>
            <a:r>
              <a:rPr lang="en-US" sz="2400" i="1" dirty="0">
                <a:latin typeface="Gill Sans MT" charset="0"/>
              </a:rPr>
              <a:t>N</a:t>
            </a:r>
            <a:r>
              <a:rPr lang="en-US" sz="2400" dirty="0">
                <a:latin typeface="Gill Sans MT" charset="0"/>
              </a:rPr>
              <a:t> goes to infinity, gives:</a:t>
            </a:r>
          </a:p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</a:rPr>
              <a:t>    		</a:t>
            </a:r>
            <a:r>
              <a:rPr lang="en-US" sz="2800" i="1" dirty="0">
                <a:solidFill>
                  <a:srgbClr val="0070C0"/>
                </a:solidFill>
                <a:latin typeface="Gill Sans MT" charset="0"/>
              </a:rPr>
              <a:t>Max efficiency = 1/e = 0.37</a:t>
            </a:r>
            <a:endParaRPr lang="en-US" sz="2400" b="1" i="1" baseline="30000" dirty="0">
              <a:solidFill>
                <a:srgbClr val="0070C0"/>
              </a:solidFill>
              <a:latin typeface="Gill Sans MT" charset="0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2A83409-116C-4643-8752-FF292A4A3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106363"/>
            <a:ext cx="760253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dirty="0">
                <a:latin typeface="Gill Sans MT" charset="0"/>
              </a:rPr>
              <a:t>ALOHA: efficiency</a:t>
            </a:r>
          </a:p>
        </p:txBody>
      </p:sp>
      <p:pic>
        <p:nvPicPr>
          <p:cNvPr id="10" name="Picture 18" descr="underline_base">
            <a:extLst>
              <a:ext uri="{FF2B5EF4-FFF2-40B4-BE49-F238E27FC236}">
                <a16:creationId xmlns:a16="http://schemas.microsoft.com/office/drawing/2014/main" id="{87583424-F041-8B4C-8E18-DBE2CD158C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920750"/>
            <a:ext cx="577056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29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462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1039813"/>
            <a:ext cx="7187487" cy="18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93" y="354013"/>
            <a:ext cx="10018713" cy="5378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Chapter 6: Link layer and LANs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71600"/>
            <a:ext cx="9516290" cy="5003074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4400" i="1" dirty="0">
                <a:solidFill>
                  <a:srgbClr val="990033"/>
                </a:solidFill>
                <a:latin typeface="Gill Sans MT" charset="0"/>
              </a:rPr>
              <a:t>Our objectives:</a:t>
            </a:r>
            <a:r>
              <a:rPr lang="en-US" sz="4400" i="1" dirty="0">
                <a:solidFill>
                  <a:srgbClr val="FF0000"/>
                </a:solidFill>
                <a:latin typeface="Gill Sans MT" charset="0"/>
              </a:rPr>
              <a:t> </a:t>
            </a:r>
          </a:p>
          <a:p>
            <a:pPr>
              <a:defRPr/>
            </a:pPr>
            <a:r>
              <a:rPr lang="en-US" sz="3600" dirty="0">
                <a:latin typeface="Gill Sans MT" charset="0"/>
                <a:cs typeface="+mn-cs"/>
              </a:rPr>
              <a:t>understand principles behind link layer services:</a:t>
            </a: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error detection, correction </a:t>
            </a: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(done in CSE320)</a:t>
            </a: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sharing a broadcast channel: multiple access</a:t>
            </a: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Framing - link layer addressing</a:t>
            </a: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local area networks: Ethernet</a:t>
            </a:r>
            <a:endParaRPr lang="en-US" sz="2400" dirty="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10769-B78E-2245-A416-F04E8464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z="1400" smtClean="0"/>
              <a:t>3</a:t>
            </a:fld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4879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950914"/>
            <a:ext cx="5942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150813"/>
            <a:ext cx="7772400" cy="95465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Pure (unslotted) </a:t>
            </a:r>
            <a:r>
              <a:rPr lang="en-US" dirty="0">
                <a:latin typeface="Gill Sans MT" charset="0"/>
              </a:rPr>
              <a:t>ALOHA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84910" y="1287179"/>
            <a:ext cx="8343900" cy="2421506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latin typeface="Gill Sans MT" charset="0"/>
              </a:rPr>
              <a:t>unslotted Aloha: simpler, no synchronization</a:t>
            </a:r>
          </a:p>
          <a:p>
            <a:pPr>
              <a:defRPr/>
            </a:pPr>
            <a:r>
              <a:rPr lang="en-US" dirty="0">
                <a:latin typeface="Gill Sans MT" charset="0"/>
              </a:rPr>
              <a:t>when frame first arrives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 transmit immediately </a:t>
            </a:r>
          </a:p>
          <a:p>
            <a:pPr>
              <a:defRPr/>
            </a:pPr>
            <a:r>
              <a:rPr lang="en-US" dirty="0">
                <a:latin typeface="Gill Sans MT" charset="0"/>
              </a:rPr>
              <a:t>collision probability increases: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frame sent at 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 collides with other frames sent in [t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-1,t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+1]</a:t>
            </a:r>
          </a:p>
        </p:txBody>
      </p:sp>
      <p:pic>
        <p:nvPicPr>
          <p:cNvPr id="93190" name="Picture 4" descr="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3871914"/>
            <a:ext cx="62801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131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85725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>
          <a:xfrm>
            <a:off x="2024063" y="153989"/>
            <a:ext cx="7772400" cy="962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Pure </a:t>
            </a:r>
            <a:r>
              <a:rPr lang="en-US" dirty="0">
                <a:latin typeface="Gill Sans MT" charset="0"/>
              </a:rPr>
              <a:t>ALOHA</a:t>
            </a:r>
            <a:r>
              <a:rPr lang="en-US" dirty="0">
                <a:latin typeface="Gill Sans MT" charset="0"/>
                <a:cs typeface="+mj-cs"/>
              </a:rPr>
              <a:t> efficiency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1" y="1306286"/>
            <a:ext cx="9855925" cy="4670652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</a:rPr>
              <a:t>P(success by given node) = P(node transmits) </a:t>
            </a:r>
            <a:r>
              <a:rPr lang="en-US" sz="2400" baseline="16000" dirty="0">
                <a:latin typeface="Gill Sans MT" charset="0"/>
              </a:rPr>
              <a:t>.</a:t>
            </a:r>
            <a:endParaRPr lang="en-US" sz="2400" dirty="0">
              <a:latin typeface="Gill Sans MT" charset="0"/>
            </a:endParaRPr>
          </a:p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</a:rPr>
              <a:t>                                              P(no other node transmits in [t</a:t>
            </a:r>
            <a:r>
              <a:rPr lang="en-US" sz="2400" baseline="-25000" dirty="0">
                <a:latin typeface="Gill Sans MT" charset="0"/>
              </a:rPr>
              <a:t>0</a:t>
            </a:r>
            <a:r>
              <a:rPr lang="en-US" sz="2400" dirty="0">
                <a:latin typeface="Gill Sans MT" charset="0"/>
              </a:rPr>
              <a:t>-1,t</a:t>
            </a:r>
            <a:r>
              <a:rPr lang="en-US" sz="2400" baseline="-25000" dirty="0">
                <a:latin typeface="Gill Sans MT" charset="0"/>
              </a:rPr>
              <a:t>0</a:t>
            </a:r>
            <a:r>
              <a:rPr lang="en-US" sz="2400" dirty="0">
                <a:latin typeface="Gill Sans MT" charset="0"/>
              </a:rPr>
              <a:t>] </a:t>
            </a:r>
            <a:r>
              <a:rPr lang="en-US" sz="2400" baseline="16000" dirty="0">
                <a:latin typeface="Gill Sans MT" charset="0"/>
              </a:rPr>
              <a:t>.</a:t>
            </a:r>
            <a:endParaRPr lang="en-US" sz="2400" dirty="0">
              <a:latin typeface="Gill Sans MT" charset="0"/>
            </a:endParaRPr>
          </a:p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</a:rPr>
              <a:t>                                              P(no other node transmits in [t</a:t>
            </a:r>
            <a:r>
              <a:rPr lang="en-US" sz="2400" baseline="-25000" dirty="0">
                <a:latin typeface="Gill Sans MT" charset="0"/>
              </a:rPr>
              <a:t>0</a:t>
            </a:r>
            <a:r>
              <a:rPr lang="en-US" sz="2400" dirty="0">
                <a:latin typeface="Gill Sans MT" charset="0"/>
              </a:rPr>
              <a:t>-1,t</a:t>
            </a:r>
            <a:r>
              <a:rPr lang="en-US" sz="2400" baseline="-25000" dirty="0">
                <a:latin typeface="Gill Sans MT" charset="0"/>
              </a:rPr>
              <a:t>0</a:t>
            </a:r>
            <a:r>
              <a:rPr lang="en-US" sz="2400" dirty="0">
                <a:latin typeface="Gill Sans MT" charset="0"/>
              </a:rPr>
              <a:t>] </a:t>
            </a:r>
          </a:p>
          <a:p>
            <a:pPr>
              <a:buFont typeface="Wingdings" charset="0"/>
              <a:buNone/>
              <a:defRPr/>
            </a:pPr>
            <a:r>
              <a:rPr lang="en-US" sz="2000" dirty="0">
                <a:latin typeface="Gill Sans MT" charset="0"/>
              </a:rPr>
              <a:t>                                      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                                    </a:t>
            </a:r>
            <a:r>
              <a:rPr lang="en-US" i="1" dirty="0">
                <a:latin typeface="Gill Sans MT" charset="0"/>
              </a:rPr>
              <a:t>  = p </a:t>
            </a:r>
            <a:r>
              <a:rPr lang="en-US" i="1" baseline="16000" dirty="0">
                <a:latin typeface="Gill Sans MT" charset="0"/>
              </a:rPr>
              <a:t>. </a:t>
            </a:r>
            <a:r>
              <a:rPr lang="en-US" i="1" dirty="0">
                <a:latin typeface="Gill Sans MT" charset="0"/>
              </a:rPr>
              <a:t>(1-p)</a:t>
            </a:r>
            <a:r>
              <a:rPr lang="en-US" b="1" i="1" baseline="30000" dirty="0">
                <a:latin typeface="Gill Sans MT" charset="0"/>
              </a:rPr>
              <a:t>N-1</a:t>
            </a:r>
            <a:r>
              <a:rPr lang="en-US" i="1" baseline="16000" dirty="0">
                <a:latin typeface="Gill Sans MT" charset="0"/>
              </a:rPr>
              <a:t> . </a:t>
            </a:r>
            <a:r>
              <a:rPr lang="en-US" i="1" dirty="0">
                <a:latin typeface="Gill Sans MT" charset="0"/>
              </a:rPr>
              <a:t>(1-p)</a:t>
            </a:r>
            <a:r>
              <a:rPr lang="en-US" b="1" i="1" baseline="30000" dirty="0">
                <a:latin typeface="Gill Sans MT" charset="0"/>
              </a:rPr>
              <a:t>N-1  </a:t>
            </a:r>
          </a:p>
          <a:p>
            <a:pPr>
              <a:buFont typeface="Wingdings" charset="0"/>
              <a:buNone/>
              <a:defRPr/>
            </a:pPr>
            <a:r>
              <a:rPr lang="en-US" b="1" baseline="30000" dirty="0">
                <a:latin typeface="Gill Sans MT" charset="0"/>
              </a:rPr>
              <a:t>                                                    </a:t>
            </a:r>
            <a:r>
              <a:rPr lang="en-US" b="1" i="1" baseline="30000" dirty="0">
                <a:latin typeface="Gill Sans MT" charset="0"/>
              </a:rPr>
              <a:t>     </a:t>
            </a:r>
            <a:r>
              <a:rPr lang="en-US" i="1" dirty="0">
                <a:latin typeface="Gill Sans MT" charset="0"/>
              </a:rPr>
              <a:t>=</a:t>
            </a:r>
            <a:r>
              <a:rPr lang="en-US" b="1" i="1" dirty="0">
                <a:latin typeface="Gill Sans MT" charset="0"/>
              </a:rPr>
              <a:t> </a:t>
            </a:r>
            <a:r>
              <a:rPr lang="en-US" i="1" dirty="0">
                <a:latin typeface="Gill Sans MT" charset="0"/>
              </a:rPr>
              <a:t>p </a:t>
            </a:r>
            <a:r>
              <a:rPr lang="en-US" i="1" baseline="16000" dirty="0">
                <a:latin typeface="Gill Sans MT" charset="0"/>
              </a:rPr>
              <a:t>. </a:t>
            </a:r>
            <a:r>
              <a:rPr lang="en-US" i="1" dirty="0">
                <a:latin typeface="Gill Sans MT" charset="0"/>
              </a:rPr>
              <a:t>(1-p)</a:t>
            </a:r>
            <a:r>
              <a:rPr lang="en-US" b="1" i="1" baseline="30000" dirty="0">
                <a:latin typeface="Gill Sans MT" charset="0"/>
              </a:rPr>
              <a:t>2(N-1)</a:t>
            </a:r>
            <a:r>
              <a:rPr lang="en-US" i="1" baseline="16000" dirty="0">
                <a:latin typeface="Gill Sans MT" charset="0"/>
                <a:cs typeface="+mn-cs"/>
              </a:rPr>
              <a:t> </a:t>
            </a:r>
            <a:endParaRPr lang="en-US" sz="2000" i="1" dirty="0">
              <a:latin typeface="Gill Sans MT" charset="0"/>
            </a:endParaRPr>
          </a:p>
          <a:p>
            <a:pPr>
              <a:buFont typeface="Wingdings" charset="0"/>
              <a:buNone/>
              <a:defRPr/>
            </a:pPr>
            <a:endParaRPr lang="en-US" baseline="16000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baseline="16000" dirty="0">
                <a:latin typeface="Gill Sans MT" charset="0"/>
                <a:cs typeface="+mn-cs"/>
              </a:rPr>
              <a:t>                             </a:t>
            </a:r>
            <a:r>
              <a:rPr lang="en-US" sz="3200" baseline="16000" dirty="0">
                <a:latin typeface="Gill Sans MT" charset="0"/>
                <a:cs typeface="+mn-cs"/>
              </a:rPr>
              <a:t> … choosing optimum p and then letting </a:t>
            </a:r>
            <a:r>
              <a:rPr lang="en-US" sz="3200" i="1" baseline="16000" dirty="0">
                <a:latin typeface="Gill Sans MT" charset="0"/>
                <a:cs typeface="+mn-cs"/>
              </a:rPr>
              <a:t>n</a:t>
            </a:r>
            <a:r>
              <a:rPr lang="en-US" sz="3200" baseline="16000" dirty="0">
                <a:latin typeface="Gill Sans MT" charset="0"/>
                <a:cs typeface="+mn-cs"/>
              </a:rPr>
              <a:t> </a:t>
            </a:r>
          </a:p>
          <a:p>
            <a:pPr>
              <a:buFont typeface="Wingdings" charset="0"/>
              <a:buNone/>
              <a:defRPr/>
            </a:pPr>
            <a:r>
              <a:rPr lang="en-US" baseline="16000" dirty="0">
                <a:latin typeface="Gill Sans MT" charset="0"/>
                <a:cs typeface="+mn-cs"/>
              </a:rPr>
              <a:t>                                        </a:t>
            </a:r>
            <a:r>
              <a:rPr lang="en-US" i="1" baseline="16000" dirty="0">
                <a:latin typeface="Gill Sans MT" charset="0"/>
                <a:cs typeface="+mn-cs"/>
              </a:rPr>
              <a:t>         </a:t>
            </a:r>
            <a:r>
              <a:rPr lang="en-US" i="1" dirty="0">
                <a:latin typeface="Gill Sans MT" charset="0"/>
              </a:rPr>
              <a:t>= 1/(2e) = .18</a:t>
            </a:r>
            <a:r>
              <a:rPr lang="en-US" i="1" baseline="16000" dirty="0"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	</a:t>
            </a:r>
            <a:endParaRPr lang="en-US" b="1" i="1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28679" name="Text Box 4"/>
          <p:cNvSpPr txBox="1">
            <a:spLocks noChangeArrowheads="1"/>
          </p:cNvSpPr>
          <p:nvPr/>
        </p:nvSpPr>
        <p:spPr bwMode="auto">
          <a:xfrm>
            <a:off x="3616077" y="5928052"/>
            <a:ext cx="45883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C0000"/>
                </a:solidFill>
                <a:latin typeface="Gill Sans MT" charset="0"/>
              </a:rPr>
              <a:t>even 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worse</a:t>
            </a:r>
            <a:r>
              <a:rPr lang="en-US" sz="2800" i="0" dirty="0">
                <a:solidFill>
                  <a:srgbClr val="CC0000"/>
                </a:solidFill>
                <a:latin typeface="Gill Sans MT" charset="0"/>
              </a:rPr>
              <a:t> than slotted Aloha!</a:t>
            </a:r>
          </a:p>
        </p:txBody>
      </p:sp>
      <p:grpSp>
        <p:nvGrpSpPr>
          <p:cNvPr id="95239" name="Group 10"/>
          <p:cNvGrpSpPr>
            <a:grpSpLocks/>
          </p:cNvGrpSpPr>
          <p:nvPr/>
        </p:nvGrpSpPr>
        <p:grpSpPr bwMode="auto">
          <a:xfrm>
            <a:off x="8188312" y="3739363"/>
            <a:ext cx="736600" cy="90487"/>
            <a:chOff x="3242" y="3679"/>
            <a:chExt cx="464" cy="57"/>
          </a:xfrm>
        </p:grpSpPr>
        <p:sp>
          <p:nvSpPr>
            <p:cNvPr id="28681" name="Line 7"/>
            <p:cNvSpPr>
              <a:spLocks noChangeShapeType="1"/>
            </p:cNvSpPr>
            <p:nvPr/>
          </p:nvSpPr>
          <p:spPr bwMode="auto">
            <a:xfrm>
              <a:off x="3242" y="3711"/>
              <a:ext cx="2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82" name="Oval 8"/>
            <p:cNvSpPr>
              <a:spLocks noChangeArrowheads="1"/>
            </p:cNvSpPr>
            <p:nvPr/>
          </p:nvSpPr>
          <p:spPr bwMode="auto">
            <a:xfrm>
              <a:off x="3494" y="3680"/>
              <a:ext cx="107" cy="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683" name="Oval 9"/>
            <p:cNvSpPr>
              <a:spLocks noChangeArrowheads="1"/>
            </p:cNvSpPr>
            <p:nvPr/>
          </p:nvSpPr>
          <p:spPr bwMode="auto">
            <a:xfrm>
              <a:off x="3599" y="3679"/>
              <a:ext cx="107" cy="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465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1039813"/>
            <a:ext cx="7187487" cy="18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93" y="354013"/>
            <a:ext cx="10018713" cy="5378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Objectives of Part </a:t>
            </a:r>
            <a:r>
              <a:rPr lang="en-US" dirty="0" smtClean="0">
                <a:latin typeface="Gill Sans MT" charset="0"/>
                <a:cs typeface="+mj-cs"/>
              </a:rPr>
              <a:t>4</a:t>
            </a:r>
            <a:endParaRPr lang="en-US" dirty="0">
              <a:latin typeface="Gill Sans MT" charset="0"/>
              <a:cs typeface="+mj-cs"/>
            </a:endParaRP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71600"/>
            <a:ext cx="8784770" cy="3892731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4400" i="1" dirty="0">
                <a:solidFill>
                  <a:srgbClr val="990033"/>
                </a:solidFill>
                <a:latin typeface="Gill Sans MT" charset="0"/>
              </a:rPr>
              <a:t>Our objectives:</a:t>
            </a:r>
            <a:r>
              <a:rPr lang="en-US" sz="4400" i="1" dirty="0">
                <a:solidFill>
                  <a:srgbClr val="FF0000"/>
                </a:solidFill>
                <a:latin typeface="Gill Sans MT" charset="0"/>
              </a:rPr>
              <a:t> </a:t>
            </a:r>
          </a:p>
          <a:p>
            <a:pPr>
              <a:defRPr/>
            </a:pPr>
            <a:r>
              <a:rPr lang="en-US" sz="3600" dirty="0">
                <a:latin typeface="Gill Sans MT" charset="0"/>
                <a:cs typeface="+mn-cs"/>
              </a:rPr>
              <a:t>understand Random Access Protocols: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slotted 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CSMA, CSMA/CD</a:t>
            </a:r>
          </a:p>
          <a:p>
            <a:pPr lvl="1">
              <a:defRPr/>
            </a:pPr>
            <a:endParaRPr lang="en-US" sz="2400" dirty="0">
              <a:solidFill>
                <a:srgbClr val="000099"/>
              </a:solidFill>
              <a:latin typeface="Gill Sans MT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32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81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9" y="1004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1857375" y="228600"/>
            <a:ext cx="846455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CSMA (carrier sense multiple access)</a:t>
            </a:r>
            <a:endParaRPr lang="en-US" dirty="0">
              <a:latin typeface="Gill Sans MT" charset="0"/>
              <a:cs typeface="+mj-cs"/>
            </a:endParaRP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0255" y="1004889"/>
            <a:ext cx="9268689" cy="562451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i="1" dirty="0">
                <a:solidFill>
                  <a:srgbClr val="CC0000"/>
                </a:solidFill>
              </a:rPr>
              <a:t>CSMA</a:t>
            </a:r>
            <a:r>
              <a:rPr lang="en-US" sz="3600" dirty="0">
                <a:solidFill>
                  <a:srgbClr val="FF0000"/>
                </a:solidFill>
              </a:rPr>
              <a:t>:</a:t>
            </a:r>
            <a:r>
              <a:rPr lang="en-US" sz="3200" dirty="0"/>
              <a:t> listen before transmit:</a:t>
            </a:r>
          </a:p>
          <a:p>
            <a:pPr>
              <a:defRPr/>
            </a:pPr>
            <a:r>
              <a:rPr lang="en-US" sz="3200" dirty="0">
                <a:solidFill>
                  <a:srgbClr val="000099"/>
                </a:solidFill>
                <a:cs typeface="+mn-cs"/>
              </a:rPr>
              <a:t>if channel sensed idle</a:t>
            </a:r>
            <a:endParaRPr lang="en-US" sz="3200" dirty="0">
              <a:solidFill>
                <a:srgbClr val="000099"/>
              </a:solidFill>
            </a:endParaRPr>
          </a:p>
          <a:p>
            <a:pPr lvl="1">
              <a:defRPr/>
            </a:pPr>
            <a:r>
              <a:rPr lang="en-US" dirty="0">
                <a:cs typeface="+mn-cs"/>
              </a:rPr>
              <a:t>transmit entire frame</a:t>
            </a:r>
          </a:p>
          <a:p>
            <a:pPr>
              <a:defRPr/>
            </a:pPr>
            <a:r>
              <a:rPr lang="en-US" dirty="0">
                <a:solidFill>
                  <a:srgbClr val="000099"/>
                </a:solidFill>
                <a:cs typeface="+mn-cs"/>
              </a:rPr>
              <a:t>if channel sensed busy</a:t>
            </a:r>
            <a:endParaRPr lang="en-US" dirty="0">
              <a:cs typeface="+mn-cs"/>
            </a:endParaRPr>
          </a:p>
          <a:p>
            <a:pPr lvl="1">
              <a:defRPr/>
            </a:pPr>
            <a:r>
              <a:rPr lang="en-US" dirty="0">
                <a:cs typeface="+mn-cs"/>
              </a:rPr>
              <a:t>defer transmission </a:t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/>
            </a:r>
            <a:br>
              <a:rPr lang="en-US" dirty="0">
                <a:cs typeface="+mn-cs"/>
              </a:rPr>
            </a:b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human analogy: don</a:t>
            </a:r>
            <a:r>
              <a:rPr lang="ja-JP" altLang="en-US" dirty="0">
                <a:cs typeface="+mn-cs"/>
              </a:rPr>
              <a:t>’</a:t>
            </a:r>
            <a:r>
              <a:rPr lang="en-US" dirty="0">
                <a:cs typeface="+mn-cs"/>
              </a:rPr>
              <a:t>t interrupt others!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33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79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4310" y="131262"/>
            <a:ext cx="10018713" cy="9144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 collisions</a:t>
            </a:r>
          </a:p>
        </p:txBody>
      </p:sp>
      <p:sp>
        <p:nvSpPr>
          <p:cNvPr id="30725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137305" y="1220788"/>
            <a:ext cx="4287836" cy="46482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Collisions 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</a:rPr>
              <a:t>can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 still occur: </a:t>
            </a:r>
            <a:r>
              <a:rPr lang="en-US" sz="2800" dirty="0">
                <a:latin typeface="Gill Sans MT" charset="0"/>
              </a:rPr>
              <a:t>propagation delay means  two nodes may not hear each other</a:t>
            </a:r>
            <a:r>
              <a:rPr lang="ja-JP" altLang="en-US" sz="2800">
                <a:latin typeface="Gill Sans MT" charset="0"/>
              </a:rPr>
              <a:t>’</a:t>
            </a:r>
            <a:r>
              <a:rPr lang="en-US" sz="2800" dirty="0">
                <a:latin typeface="Gill Sans MT" charset="0"/>
              </a:rPr>
              <a:t>s transmission</a:t>
            </a:r>
          </a:p>
          <a:p>
            <a:pPr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Collision: </a:t>
            </a:r>
            <a:r>
              <a:rPr lang="en-US" sz="2800" dirty="0">
                <a:latin typeface="Gill Sans MT" charset="0"/>
              </a:rPr>
              <a:t>entire packet transmission time wasted</a:t>
            </a:r>
          </a:p>
          <a:p>
            <a:pPr lvl="1">
              <a:defRPr/>
            </a:pPr>
            <a:r>
              <a:rPr lang="en-US" sz="1800" dirty="0">
                <a:latin typeface="Gill Sans MT" charset="0"/>
              </a:rPr>
              <a:t>distance &amp; propagation delay play role in in determining collision probability</a:t>
            </a:r>
          </a:p>
          <a:p>
            <a:pPr lvl="1">
              <a:defRPr/>
            </a:pPr>
            <a:endParaRPr lang="en-US" sz="2000" dirty="0">
              <a:latin typeface="Gill Sans MT" charset="0"/>
            </a:endParaRPr>
          </a:p>
        </p:txBody>
      </p:sp>
      <p:sp>
        <p:nvSpPr>
          <p:cNvPr id="30726" name="Rectangle 10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defRPr/>
            </a:pPr>
            <a:endParaRPr lang="en-US" sz="2400" dirty="0">
              <a:latin typeface="Gill Sans MT" charset="0"/>
            </a:endParaRPr>
          </a:p>
        </p:txBody>
      </p:sp>
      <p:pic>
        <p:nvPicPr>
          <p:cNvPr id="99334" name="Picture 3" descr="5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54" y="1373979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Rectangle 6"/>
          <p:cNvSpPr>
            <a:spLocks noChangeArrowheads="1"/>
          </p:cNvSpPr>
          <p:nvPr/>
        </p:nvSpPr>
        <p:spPr bwMode="auto">
          <a:xfrm>
            <a:off x="7045326" y="884238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>
                <a:latin typeface="Arial" charset="0"/>
              </a:rPr>
              <a:t>spatial layout of nodes </a:t>
            </a:r>
            <a:endParaRPr lang="en-US" sz="2000" dirty="0">
              <a:latin typeface="Arial" charset="0"/>
            </a:endParaRPr>
          </a:p>
        </p:txBody>
      </p:sp>
      <p:pic>
        <p:nvPicPr>
          <p:cNvPr id="99336" name="Picture 8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785563"/>
            <a:ext cx="394335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311" name="Rectangle 87"/>
          <p:cNvSpPr>
            <a:spLocks noChangeArrowheads="1"/>
          </p:cNvSpPr>
          <p:nvPr/>
        </p:nvSpPr>
        <p:spPr bwMode="auto">
          <a:xfrm>
            <a:off x="6351589" y="2552701"/>
            <a:ext cx="3736975" cy="257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0312" name="Rectangle 88"/>
          <p:cNvSpPr>
            <a:spLocks noChangeArrowheads="1"/>
          </p:cNvSpPr>
          <p:nvPr/>
        </p:nvSpPr>
        <p:spPr bwMode="auto">
          <a:xfrm>
            <a:off x="6359526" y="2809876"/>
            <a:ext cx="3725863" cy="257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0314" name="Rectangle 90"/>
          <p:cNvSpPr>
            <a:spLocks noChangeArrowheads="1"/>
          </p:cNvSpPr>
          <p:nvPr/>
        </p:nvSpPr>
        <p:spPr bwMode="auto">
          <a:xfrm>
            <a:off x="6321426" y="3062288"/>
            <a:ext cx="3763963" cy="16240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0315" name="Rectangle 91"/>
          <p:cNvSpPr>
            <a:spLocks noChangeArrowheads="1"/>
          </p:cNvSpPr>
          <p:nvPr/>
        </p:nvSpPr>
        <p:spPr bwMode="auto">
          <a:xfrm>
            <a:off x="6294438" y="4670426"/>
            <a:ext cx="3789362" cy="1635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34" name="Rectangle 92"/>
          <p:cNvSpPr>
            <a:spLocks noChangeArrowheads="1"/>
          </p:cNvSpPr>
          <p:nvPr/>
        </p:nvSpPr>
        <p:spPr bwMode="auto">
          <a:xfrm>
            <a:off x="6288089" y="1254125"/>
            <a:ext cx="4040187" cy="1301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99342" name="Group 98"/>
          <p:cNvGrpSpPr>
            <a:grpSpLocks/>
          </p:cNvGrpSpPr>
          <p:nvPr/>
        </p:nvGrpSpPr>
        <p:grpSpPr bwMode="auto">
          <a:xfrm>
            <a:off x="6472239" y="1252538"/>
            <a:ext cx="3513137" cy="628650"/>
            <a:chOff x="3117" y="180"/>
            <a:chExt cx="2213" cy="396"/>
          </a:xfrm>
        </p:grpSpPr>
        <p:grpSp>
          <p:nvGrpSpPr>
            <p:cNvPr id="99343" name="Group 67"/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99358" name="Picture 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9" name="Freeform 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4" name="Group 70"/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99356" name="Picture 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7" name="Freeform 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5" name="Group 73"/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99354" name="Picture 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5" name="Freeform 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6" name="Group 76"/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99352" name="Picture 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3" name="Freeform 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30740" name="Line 93"/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41" name="Line 94"/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42" name="Line 95"/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43" name="Line 96"/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744" name="Line 97"/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34</a:t>
            </a:fld>
            <a:endParaRPr lang="en-US" sz="1200" dirty="0">
              <a:latin typeface="Tahoma" charset="0"/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16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500"/>
                                        <p:tgtEl>
                                          <p:spTgt spid="180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80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180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80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311" grpId="0" animBg="1"/>
      <p:bldP spid="180312" grpId="0" animBg="1"/>
      <p:bldP spid="180314" grpId="0" animBg="1"/>
      <p:bldP spid="180315" grpId="0" animBg="1"/>
    </p:bldLst>
  </p:timing>
  <p:extLst mod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16000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</a:t>
            </a:r>
            <a:r>
              <a:rPr lang="en-US" dirty="0">
                <a:latin typeface="Gill Sans MT" charset="0"/>
              </a:rPr>
              <a:t>(collision detection)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6289" y="1433513"/>
            <a:ext cx="8264525" cy="4648200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</a:rPr>
              <a:t>CSMA/CD: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carrier sensing, deferral as in CSMA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collisions </a:t>
            </a:r>
            <a:r>
              <a:rPr lang="en-US" i="1" dirty="0">
                <a:latin typeface="Gill Sans MT" charset="0"/>
              </a:rPr>
              <a:t>detected</a:t>
            </a:r>
            <a:r>
              <a:rPr lang="en-US" dirty="0">
                <a:latin typeface="Gill Sans MT" charset="0"/>
              </a:rPr>
              <a:t> within short time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colliding transmissions aborted, reducing channel wastage 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collision detection:</a:t>
            </a:r>
            <a:r>
              <a:rPr lang="en-US" dirty="0">
                <a:latin typeface="Gill Sans MT" charset="0"/>
              </a:rPr>
              <a:t>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easy in wired LANs: measure signal strengths, compare transmitted, received signals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difficult in wireless LANs: received signal strength overwhelmed by local transmission strength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35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109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3" descr="5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89" y="1531939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7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16000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8"/>
          <p:cNvSpPr>
            <a:spLocks noGrp="1" noChangeArrowheads="1"/>
          </p:cNvSpPr>
          <p:nvPr>
            <p:ph type="title"/>
          </p:nvPr>
        </p:nvSpPr>
        <p:spPr>
          <a:xfrm>
            <a:off x="2057400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</a:t>
            </a:r>
            <a:r>
              <a:rPr lang="en-US" dirty="0">
                <a:latin typeface="Gill Sans MT" charset="0"/>
              </a:rPr>
              <a:t>(collision detection)</a:t>
            </a:r>
          </a:p>
        </p:txBody>
      </p:sp>
      <p:sp>
        <p:nvSpPr>
          <p:cNvPr id="32775" name="Rectangle 29"/>
          <p:cNvSpPr>
            <a:spLocks noChangeArrowheads="1"/>
          </p:cNvSpPr>
          <p:nvPr/>
        </p:nvSpPr>
        <p:spPr bwMode="auto">
          <a:xfrm>
            <a:off x="3565525" y="1446213"/>
            <a:ext cx="4135438" cy="1211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2776" name="Rectangle 9"/>
          <p:cNvSpPr>
            <a:spLocks noChangeArrowheads="1"/>
          </p:cNvSpPr>
          <p:nvPr/>
        </p:nvSpPr>
        <p:spPr bwMode="auto">
          <a:xfrm>
            <a:off x="4302126" y="1595438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>
                <a:latin typeface="Arial" charset="0"/>
              </a:rPr>
              <a:t>spatial layout of nodes </a:t>
            </a:r>
            <a:endParaRPr lang="en-US" sz="2000" dirty="0">
              <a:latin typeface="Arial" charset="0"/>
            </a:endParaRPr>
          </a:p>
        </p:txBody>
      </p:sp>
      <p:grpSp>
        <p:nvGrpSpPr>
          <p:cNvPr id="103432" name="Group 30"/>
          <p:cNvGrpSpPr>
            <a:grpSpLocks/>
          </p:cNvGrpSpPr>
          <p:nvPr/>
        </p:nvGrpSpPr>
        <p:grpSpPr bwMode="auto">
          <a:xfrm>
            <a:off x="4065588" y="1985963"/>
            <a:ext cx="3263900" cy="195262"/>
            <a:chOff x="4220" y="1231"/>
            <a:chExt cx="1989" cy="90"/>
          </a:xfrm>
        </p:grpSpPr>
        <p:sp>
          <p:nvSpPr>
            <p:cNvPr id="32790" name="Line 23"/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91" name="Line 24"/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92" name="Line 25"/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93" name="Line 26"/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794" name="Line 27"/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103433" name="Group 11"/>
          <p:cNvGrpSpPr>
            <a:grpSpLocks/>
          </p:cNvGrpSpPr>
          <p:nvPr/>
        </p:nvGrpSpPr>
        <p:grpSpPr bwMode="auto">
          <a:xfrm flipH="1">
            <a:off x="3711575" y="2119313"/>
            <a:ext cx="501650" cy="512762"/>
            <a:chOff x="2839" y="3501"/>
            <a:chExt cx="755" cy="803"/>
          </a:xfrm>
        </p:grpSpPr>
        <p:pic>
          <p:nvPicPr>
            <p:cNvPr id="103443" name="Picture 12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4" name="Freeform 13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4" name="Group 14"/>
          <p:cNvGrpSpPr>
            <a:grpSpLocks/>
          </p:cNvGrpSpPr>
          <p:nvPr/>
        </p:nvGrpSpPr>
        <p:grpSpPr bwMode="auto">
          <a:xfrm flipH="1">
            <a:off x="4803775" y="2101851"/>
            <a:ext cx="501650" cy="512763"/>
            <a:chOff x="2839" y="3501"/>
            <a:chExt cx="755" cy="803"/>
          </a:xfrm>
        </p:grpSpPr>
        <p:pic>
          <p:nvPicPr>
            <p:cNvPr id="103441" name="Picture 15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2" name="Freeform 16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5" name="Group 17"/>
          <p:cNvGrpSpPr>
            <a:grpSpLocks/>
          </p:cNvGrpSpPr>
          <p:nvPr/>
        </p:nvGrpSpPr>
        <p:grpSpPr bwMode="auto">
          <a:xfrm flipH="1">
            <a:off x="5802313" y="2092326"/>
            <a:ext cx="501650" cy="512763"/>
            <a:chOff x="2839" y="3501"/>
            <a:chExt cx="755" cy="803"/>
          </a:xfrm>
        </p:grpSpPr>
        <p:pic>
          <p:nvPicPr>
            <p:cNvPr id="103439" name="Picture 18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0" name="Freeform 19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6" name="Group 20"/>
          <p:cNvGrpSpPr>
            <a:grpSpLocks/>
          </p:cNvGrpSpPr>
          <p:nvPr/>
        </p:nvGrpSpPr>
        <p:grpSpPr bwMode="auto">
          <a:xfrm flipH="1">
            <a:off x="6921500" y="2106613"/>
            <a:ext cx="501650" cy="512762"/>
            <a:chOff x="2839" y="3501"/>
            <a:chExt cx="755" cy="803"/>
          </a:xfrm>
        </p:grpSpPr>
        <p:pic>
          <p:nvPicPr>
            <p:cNvPr id="103437" name="Picture 21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38" name="Freeform 22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36</a:t>
            </a:fld>
            <a:endParaRPr lang="en-US" sz="1200" dirty="0">
              <a:latin typeface="Tahoma" charset="0"/>
            </a:endParaRPr>
          </a:p>
        </p:txBody>
      </p:sp>
      <p:sp>
        <p:nvSpPr>
          <p:cNvPr id="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147099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841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Ethernet CSMA/CD algorithm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97076" y="1500188"/>
            <a:ext cx="4292888" cy="4822206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</a:rPr>
              <a:t>1. </a:t>
            </a:r>
            <a:r>
              <a:rPr lang="en-US" sz="2600" dirty="0">
                <a:latin typeface="Gill Sans MT" charset="0"/>
              </a:rPr>
              <a:t>NIC receives datagram from network layer, creates frame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</a:rPr>
              <a:t>2. </a:t>
            </a:r>
            <a:r>
              <a:rPr lang="en-US" sz="2600" dirty="0">
                <a:latin typeface="Gill Sans MT" charset="0"/>
              </a:rPr>
              <a:t>If NIC senses channel idle, starts frame transmission. If NIC senses channel busy, waits until channel idle, then transmits.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</a:rPr>
              <a:t>3. </a:t>
            </a:r>
            <a:r>
              <a:rPr lang="en-US" sz="2600" dirty="0">
                <a:latin typeface="Gill Sans MT" charset="0"/>
              </a:rPr>
              <a:t>If NIC transmits entire frame without detecting another transmission, NIC is done with frame !</a:t>
            </a:r>
          </a:p>
        </p:txBody>
      </p:sp>
      <p:sp>
        <p:nvSpPr>
          <p:cNvPr id="5735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442509" y="1343892"/>
            <a:ext cx="4890509" cy="4978502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</a:rPr>
              <a:t>4. </a:t>
            </a:r>
            <a:r>
              <a:rPr lang="en-US" sz="2600" dirty="0">
                <a:latin typeface="Gill Sans MT" charset="0"/>
              </a:rPr>
              <a:t>If NIC detects another transmission while transmitting,  aborts and sends jam signal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</a:rPr>
              <a:t>5. </a:t>
            </a:r>
            <a:r>
              <a:rPr lang="en-US" sz="2600" dirty="0">
                <a:latin typeface="Gill Sans MT" charset="0"/>
              </a:rPr>
              <a:t>After aborting, NIC enters </a:t>
            </a:r>
            <a:r>
              <a:rPr lang="en-US" sz="2600" i="1" dirty="0">
                <a:solidFill>
                  <a:srgbClr val="CC0000"/>
                </a:solidFill>
                <a:latin typeface="Gill Sans MT" charset="0"/>
              </a:rPr>
              <a:t>binary (exponential) backoff: </a:t>
            </a:r>
          </a:p>
        </p:txBody>
      </p:sp>
      <p:pic>
        <p:nvPicPr>
          <p:cNvPr id="1054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6" y="906464"/>
            <a:ext cx="7313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37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680154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 build="p"/>
      <p:bldP spid="57350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efficiency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4309" y="1225911"/>
            <a:ext cx="10236636" cy="5234854"/>
          </a:xfrm>
        </p:spPr>
        <p:txBody>
          <a:bodyPr>
            <a:normAutofit/>
          </a:bodyPr>
          <a:lstStyle/>
          <a:p>
            <a:pPr marL="238125" indent="-238125">
              <a:defRPr/>
            </a:pPr>
            <a:r>
              <a:rPr lang="en-US" dirty="0" err="1">
                <a:latin typeface="Gill Sans MT" charset="0"/>
              </a:rPr>
              <a:t>t</a:t>
            </a:r>
            <a:r>
              <a:rPr lang="en-US" baseline="-25000" dirty="0" err="1">
                <a:latin typeface="Gill Sans MT" charset="0"/>
              </a:rPr>
              <a:t>prop</a:t>
            </a:r>
            <a:r>
              <a:rPr lang="en-US" dirty="0">
                <a:latin typeface="Gill Sans MT" charset="0"/>
              </a:rPr>
              <a:t> = max prop delay between 2 nodes in LAN</a:t>
            </a:r>
          </a:p>
          <a:p>
            <a:pPr marL="238125" indent="-238125">
              <a:defRPr/>
            </a:pPr>
            <a:r>
              <a:rPr lang="en-US" dirty="0">
                <a:latin typeface="Gill Sans MT" charset="0"/>
              </a:rPr>
              <a:t>t</a:t>
            </a:r>
            <a:r>
              <a:rPr lang="en-US" baseline="-25000" dirty="0">
                <a:latin typeface="Gill Sans MT" charset="0"/>
              </a:rPr>
              <a:t>trans</a:t>
            </a:r>
            <a:r>
              <a:rPr lang="en-US" dirty="0">
                <a:latin typeface="Gill Sans MT" charset="0"/>
              </a:rPr>
              <a:t> = time to transmit max-size frame</a:t>
            </a: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 marL="277813" indent="-277813">
              <a:defRPr/>
            </a:pPr>
            <a:r>
              <a:rPr lang="en-US" dirty="0">
                <a:latin typeface="Gill Sans MT" charset="0"/>
              </a:rPr>
              <a:t>efficiency goes to 1 </a:t>
            </a:r>
          </a:p>
          <a:p>
            <a:pPr marL="695325" lvl="1" indent="-238125">
              <a:defRPr/>
            </a:pPr>
            <a:r>
              <a:rPr lang="en-US" dirty="0">
                <a:latin typeface="Gill Sans MT" charset="0"/>
              </a:rPr>
              <a:t>as </a:t>
            </a:r>
            <a:r>
              <a:rPr lang="en-US" i="1" dirty="0">
                <a:latin typeface="Gill Sans MT" charset="0"/>
              </a:rPr>
              <a:t>t</a:t>
            </a:r>
            <a:r>
              <a:rPr lang="en-US" i="1" baseline="-25000" dirty="0">
                <a:latin typeface="Gill Sans MT" charset="0"/>
              </a:rPr>
              <a:t>prop</a:t>
            </a:r>
            <a:r>
              <a:rPr lang="en-US" dirty="0">
                <a:latin typeface="Gill Sans MT" charset="0"/>
              </a:rPr>
              <a:t> goes to 0</a:t>
            </a:r>
          </a:p>
          <a:p>
            <a:pPr marL="695325" lvl="1" indent="-238125">
              <a:defRPr/>
            </a:pPr>
            <a:r>
              <a:rPr lang="en-US" dirty="0">
                <a:latin typeface="Gill Sans MT" charset="0"/>
              </a:rPr>
              <a:t>as </a:t>
            </a:r>
            <a:r>
              <a:rPr lang="en-US" i="1" dirty="0">
                <a:latin typeface="Gill Sans MT" charset="0"/>
              </a:rPr>
              <a:t>t</a:t>
            </a:r>
            <a:r>
              <a:rPr lang="en-US" i="1" baseline="-25000" dirty="0">
                <a:latin typeface="Gill Sans MT" charset="0"/>
              </a:rPr>
              <a:t>trans</a:t>
            </a:r>
            <a:r>
              <a:rPr lang="en-US" dirty="0">
                <a:latin typeface="Gill Sans MT" charset="0"/>
              </a:rPr>
              <a:t> goes to infinity</a:t>
            </a:r>
          </a:p>
          <a:p>
            <a:pPr marL="277813" indent="-277813">
              <a:defRPr/>
            </a:pPr>
            <a:r>
              <a:rPr lang="en-US" dirty="0">
                <a:solidFill>
                  <a:srgbClr val="C00000"/>
                </a:solidFill>
                <a:latin typeface="Gill Sans MT" charset="0"/>
              </a:rPr>
              <a:t>Better performance than ALOHA: and simple, cheap, decentralized</a:t>
            </a:r>
            <a:r>
              <a:rPr lang="en-US" dirty="0">
                <a:solidFill>
                  <a:srgbClr val="C00000"/>
                </a:solidFill>
                <a:latin typeface="Gill Sans MT" charset="0"/>
                <a:cs typeface="+mn-cs"/>
              </a:rPr>
              <a:t>!</a:t>
            </a:r>
          </a:p>
        </p:txBody>
      </p:sp>
      <p:graphicFrame>
        <p:nvGraphicFramePr>
          <p:cNvPr id="107525" name="Object 4"/>
          <p:cNvGraphicFramePr>
            <a:graphicFrameLocks noChangeAspect="1"/>
          </p:cNvGraphicFramePr>
          <p:nvPr/>
        </p:nvGraphicFramePr>
        <p:xfrm>
          <a:off x="4319589" y="2859088"/>
          <a:ext cx="35702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1422400" imgH="393700" progId="Equation.3">
                  <p:embed/>
                </p:oleObj>
              </mc:Choice>
              <mc:Fallback>
                <p:oleObj name="Equation" r:id="rId4" imgW="1422400" imgH="393700" progId="Equation.3">
                  <p:embed/>
                  <p:pic>
                    <p:nvPicPr>
                      <p:cNvPr id="1075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589" y="2859088"/>
                        <a:ext cx="35702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526" name="Picture 22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1" y="1033464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80155" y="6522366"/>
            <a:ext cx="548655" cy="27231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38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899497" y="6521552"/>
            <a:ext cx="2177473" cy="24154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788028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1039813"/>
            <a:ext cx="7187487" cy="18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93" y="354013"/>
            <a:ext cx="10018713" cy="5378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Objectives : Part 5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1" y="1371600"/>
            <a:ext cx="7305675" cy="4648200"/>
          </a:xfrm>
        </p:spPr>
        <p:txBody>
          <a:bodyPr>
            <a:normAutofit/>
          </a:bodyPr>
          <a:lstStyle/>
          <a:p>
            <a:pPr>
              <a:buFont typeface="Wingdings" charset="0"/>
              <a:buNone/>
              <a:defRPr/>
            </a:pPr>
            <a:r>
              <a:rPr lang="en-US" sz="4400" i="1" dirty="0">
                <a:solidFill>
                  <a:srgbClr val="990033"/>
                </a:solidFill>
                <a:latin typeface="Gill Sans MT" charset="0"/>
              </a:rPr>
              <a:t>Our Objectives:</a:t>
            </a:r>
            <a:r>
              <a:rPr lang="en-US" sz="4400" i="1" dirty="0">
                <a:solidFill>
                  <a:srgbClr val="FF0000"/>
                </a:solidFill>
                <a:latin typeface="Gill Sans MT" charset="0"/>
              </a:rPr>
              <a:t> </a:t>
            </a:r>
          </a:p>
          <a:p>
            <a:pPr>
              <a:defRPr/>
            </a:pPr>
            <a:r>
              <a:rPr lang="en-US" sz="4000" dirty="0">
                <a:latin typeface="Gill Sans MT" charset="0"/>
                <a:cs typeface="+mn-cs"/>
              </a:rPr>
              <a:t>understand principles behind Toking Turns Protocols </a:t>
            </a:r>
          </a:p>
          <a:p>
            <a:pPr lvl="1">
              <a:defRPr/>
            </a:pPr>
            <a:r>
              <a:rPr lang="en-US" sz="3600" dirty="0">
                <a:solidFill>
                  <a:srgbClr val="000099"/>
                </a:solidFill>
                <a:latin typeface="Gill Sans MT" charset="0"/>
              </a:rPr>
              <a:t>Polling</a:t>
            </a:r>
          </a:p>
          <a:p>
            <a:pPr lvl="1">
              <a:defRPr/>
            </a:pPr>
            <a:r>
              <a:rPr lang="en-US" sz="3600" dirty="0">
                <a:solidFill>
                  <a:srgbClr val="000099"/>
                </a:solidFill>
                <a:latin typeface="Gill Sans MT" charset="0"/>
              </a:rPr>
              <a:t>Token Passing</a:t>
            </a:r>
          </a:p>
        </p:txBody>
      </p:sp>
    </p:spTree>
    <p:extLst>
      <p:ext uri="{BB962C8B-B14F-4D97-AF65-F5344CB8AC3E}">
        <p14:creationId xmlns:p14="http://schemas.microsoft.com/office/powerpoint/2010/main" val="18993265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8493-6372-6043-9FDC-E2162251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750" y="1614368"/>
            <a:ext cx="8930747" cy="2110382"/>
          </a:xfrm>
        </p:spPr>
        <p:txBody>
          <a:bodyPr/>
          <a:lstStyle/>
          <a:p>
            <a:r>
              <a:rPr lang="en-BD" dirty="0"/>
              <a:t>Part - 1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43E0C-ED00-6E4D-842A-F79105842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3223" y="3940595"/>
            <a:ext cx="8930748" cy="860400"/>
          </a:xfrm>
        </p:spPr>
        <p:txBody>
          <a:bodyPr>
            <a:normAutofit/>
          </a:bodyPr>
          <a:lstStyle/>
          <a:p>
            <a:r>
              <a:rPr lang="en-BD" sz="3600" dirty="0">
                <a:solidFill>
                  <a:srgbClr val="0070C0"/>
                </a:solidFill>
              </a:rPr>
              <a:t>Introduction to Link Layer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7169222-A611-A548-BE4B-171837016A67}"/>
              </a:ext>
            </a:extLst>
          </p:cNvPr>
          <p:cNvGrpSpPr>
            <a:grpSpLocks/>
          </p:cNvGrpSpPr>
          <p:nvPr/>
        </p:nvGrpSpPr>
        <p:grpSpPr bwMode="auto">
          <a:xfrm>
            <a:off x="2368694" y="1848562"/>
            <a:ext cx="2854469" cy="3789219"/>
            <a:chOff x="567" y="1933"/>
            <a:chExt cx="1270" cy="1920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E5559D6-8317-CA4A-8BE5-20D93F974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2205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3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66DFB566-54AF-0E4F-B1D0-8DF62160D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2478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3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A487FD5A-9294-8447-8A87-AA1C56A44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2750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3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6E2A5DE0-7486-D14C-8C89-DA0AF7A03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022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47058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471C62DB-49D4-E84C-A2C7-3D4C9625E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294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AE1FB0A5-0DC8-CB4F-B8D5-5C1369D48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566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5098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CEA1FF2F-304D-E84A-91A9-2B5252618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1933"/>
              <a:ext cx="1180" cy="27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alpha val="3999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BD" altLang="en-BD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367D8BD1-EE64-3440-92C6-AC3500D1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933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Application</a:t>
              </a:r>
              <a:endParaRPr lang="en-US" altLang="en-BD" sz="2400" b="0"/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B713D28D-D91C-C145-900B-A1BA52DD8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205"/>
              <a:ext cx="12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Presentation</a:t>
              </a:r>
              <a:endParaRPr lang="en-US" altLang="en-BD" sz="2400" b="0"/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9029AE84-6F14-094F-834C-D78D95F10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478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Session</a:t>
              </a:r>
              <a:endParaRPr lang="en-US" altLang="en-BD" sz="2400" b="0"/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E1F2F96C-E709-3146-9E43-D60F45D33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750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Transport</a:t>
              </a:r>
              <a:endParaRPr lang="en-US" altLang="en-BD" sz="2400" b="0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9DC9C05A-8DC4-4D4E-A748-DCA224F1E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021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Network</a:t>
              </a:r>
              <a:endParaRPr lang="en-US" altLang="en-BD" sz="2400" b="0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8ED43428-4E66-5748-A6EF-BD6AA4B48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293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Data link</a:t>
              </a:r>
              <a:endParaRPr lang="en-US" altLang="en-BD" sz="2400" b="0"/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EA726838-0812-3946-B834-2DDB15CE2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565"/>
              <a:ext cx="11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GB" altLang="en-BD" sz="2400" b="0"/>
                <a:t>Physical</a:t>
              </a:r>
              <a:endParaRPr lang="en-US" altLang="en-BD" sz="2400" b="0"/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320179A-13CA-7848-A590-69F17122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72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035" y="111844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161925"/>
            <a:ext cx="810101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MAC protocols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AC8EA9F-C44C-CF46-87B3-6BDE4BB44EE6}"/>
              </a:ext>
            </a:extLst>
          </p:cNvPr>
          <p:cNvGraphicFramePr/>
          <p:nvPr/>
        </p:nvGraphicFramePr>
        <p:xfrm>
          <a:off x="480123" y="1161097"/>
          <a:ext cx="7573819" cy="5173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B0CE95E-2AB6-1D42-AF20-B932F8218A69}"/>
              </a:ext>
            </a:extLst>
          </p:cNvPr>
          <p:cNvSpPr/>
          <p:nvPr/>
        </p:nvSpPr>
        <p:spPr>
          <a:xfrm>
            <a:off x="7065817" y="2077564"/>
            <a:ext cx="464605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Efficient and fair at </a:t>
            </a:r>
            <a:r>
              <a:rPr lang="en-US" sz="2400" dirty="0">
                <a:solidFill>
                  <a:srgbClr val="FF0000"/>
                </a:solidFill>
                <a:latin typeface="Gill Sans MT" charset="0"/>
              </a:rPr>
              <a:t>High load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Inefficient at low load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C20757-91DC-A548-BE3B-5771FBE97ED9}"/>
              </a:ext>
            </a:extLst>
          </p:cNvPr>
          <p:cNvSpPr/>
          <p:nvPr/>
        </p:nvSpPr>
        <p:spPr>
          <a:xfrm>
            <a:off x="7065818" y="3521243"/>
            <a:ext cx="4096590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Efficient at </a:t>
            </a:r>
            <a:r>
              <a:rPr lang="en-US" sz="2400" dirty="0">
                <a:solidFill>
                  <a:srgbClr val="FF0000"/>
                </a:solidFill>
                <a:latin typeface="Gill Sans MT" charset="0"/>
              </a:rPr>
              <a:t>Low Load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ja-JP" sz="2400" dirty="0">
                <a:latin typeface="Gill Sans MT" charset="0"/>
              </a:rPr>
              <a:t>Inefficient at high load</a:t>
            </a:r>
            <a:endParaRPr lang="en-US" sz="2400" dirty="0">
              <a:latin typeface="Gill Sans M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DC9552-9252-0749-A9A8-14A1DEFC9415}"/>
              </a:ext>
            </a:extLst>
          </p:cNvPr>
          <p:cNvSpPr/>
          <p:nvPr/>
        </p:nvSpPr>
        <p:spPr>
          <a:xfrm>
            <a:off x="7065818" y="4667160"/>
            <a:ext cx="381000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charset="0"/>
              </a:rPr>
              <a:t>Best of both worlds?</a:t>
            </a:r>
            <a:endParaRPr lang="en-BD" sz="2400" dirty="0"/>
          </a:p>
        </p:txBody>
      </p:sp>
    </p:spTree>
    <p:extLst>
      <p:ext uri="{BB962C8B-B14F-4D97-AF65-F5344CB8AC3E}">
        <p14:creationId xmlns:p14="http://schemas.microsoft.com/office/powerpoint/2010/main" val="2389113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9" name="Group 55"/>
          <p:cNvGrpSpPr>
            <a:grpSpLocks/>
          </p:cNvGrpSpPr>
          <p:nvPr/>
        </p:nvGrpSpPr>
        <p:grpSpPr bwMode="auto">
          <a:xfrm>
            <a:off x="5922963" y="4154489"/>
            <a:ext cx="781050" cy="681037"/>
            <a:chOff x="-44" y="1473"/>
            <a:chExt cx="981" cy="1105"/>
          </a:xfrm>
        </p:grpSpPr>
        <p:pic>
          <p:nvPicPr>
            <p:cNvPr id="111652" name="Picture 5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3" name="Freeform 5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0" name="Group 58"/>
          <p:cNvGrpSpPr>
            <a:grpSpLocks/>
          </p:cNvGrpSpPr>
          <p:nvPr/>
        </p:nvGrpSpPr>
        <p:grpSpPr bwMode="auto">
          <a:xfrm>
            <a:off x="6215063" y="3549650"/>
            <a:ext cx="781050" cy="681038"/>
            <a:chOff x="-44" y="1473"/>
            <a:chExt cx="981" cy="1105"/>
          </a:xfrm>
        </p:grpSpPr>
        <p:pic>
          <p:nvPicPr>
            <p:cNvPr id="111650" name="Picture 5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1" name="Freeform 6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1" name="Group 61"/>
          <p:cNvGrpSpPr>
            <a:grpSpLocks/>
          </p:cNvGrpSpPr>
          <p:nvPr/>
        </p:nvGrpSpPr>
        <p:grpSpPr bwMode="auto">
          <a:xfrm>
            <a:off x="6496050" y="2935289"/>
            <a:ext cx="781050" cy="681037"/>
            <a:chOff x="-44" y="1473"/>
            <a:chExt cx="981" cy="1105"/>
          </a:xfrm>
        </p:grpSpPr>
        <p:pic>
          <p:nvPicPr>
            <p:cNvPr id="111648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9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2" name="Group 64"/>
          <p:cNvGrpSpPr>
            <a:grpSpLocks/>
          </p:cNvGrpSpPr>
          <p:nvPr/>
        </p:nvGrpSpPr>
        <p:grpSpPr bwMode="auto">
          <a:xfrm>
            <a:off x="6797675" y="2354264"/>
            <a:ext cx="781050" cy="681037"/>
            <a:chOff x="-44" y="1473"/>
            <a:chExt cx="981" cy="1105"/>
          </a:xfrm>
        </p:grpSpPr>
        <p:pic>
          <p:nvPicPr>
            <p:cNvPr id="111646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7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3" name="Group 67"/>
          <p:cNvGrpSpPr>
            <a:grpSpLocks/>
          </p:cNvGrpSpPr>
          <p:nvPr/>
        </p:nvGrpSpPr>
        <p:grpSpPr bwMode="auto">
          <a:xfrm flipH="1">
            <a:off x="8334375" y="2600325"/>
            <a:ext cx="781050" cy="681038"/>
            <a:chOff x="-44" y="1473"/>
            <a:chExt cx="981" cy="1105"/>
          </a:xfrm>
        </p:grpSpPr>
        <p:pic>
          <p:nvPicPr>
            <p:cNvPr id="111644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5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348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9547" y="1193799"/>
            <a:ext cx="3758615" cy="546893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</a:rPr>
              <a:t>Polling:</a:t>
            </a:r>
            <a:r>
              <a:rPr lang="en-US" sz="3200" b="1" dirty="0">
                <a:solidFill>
                  <a:srgbClr val="CC0000"/>
                </a:solidFill>
                <a:latin typeface="Gill Sans MT" charset="0"/>
              </a:rPr>
              <a:t> </a:t>
            </a:r>
            <a:endParaRPr lang="en-US" sz="3200" dirty="0">
              <a:solidFill>
                <a:srgbClr val="CC0000"/>
              </a:solidFill>
              <a:latin typeface="Gill Sans MT" charset="0"/>
            </a:endParaRPr>
          </a:p>
          <a:p>
            <a:pPr marL="238125" indent="-238125">
              <a:defRPr/>
            </a:pPr>
            <a:r>
              <a:rPr lang="en-US" dirty="0">
                <a:latin typeface="Gill Sans MT" charset="0"/>
              </a:rPr>
              <a:t>master node </a:t>
            </a:r>
            <a:r>
              <a:rPr lang="ja-JP" altLang="en-US" dirty="0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invites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slave nodes to transmit in turn</a:t>
            </a:r>
          </a:p>
          <a:p>
            <a:pPr marL="238125" indent="-238125">
              <a:defRPr/>
            </a:pPr>
            <a:r>
              <a:rPr lang="en-US" dirty="0">
                <a:latin typeface="Gill Sans MT" charset="0"/>
              </a:rPr>
              <a:t>typically used with </a:t>
            </a:r>
            <a:r>
              <a:rPr lang="ja-JP" altLang="en-US" dirty="0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dumb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slave devices</a:t>
            </a:r>
          </a:p>
          <a:p>
            <a:pPr marL="238125" indent="-238125">
              <a:defRPr/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Concerns:</a:t>
            </a:r>
          </a:p>
          <a:p>
            <a:pPr lvl="1">
              <a:defRPr/>
            </a:pPr>
            <a:r>
              <a:rPr lang="en-US" sz="3000" dirty="0">
                <a:latin typeface="Gill Sans MT" charset="0"/>
              </a:rPr>
              <a:t>polling overhead </a:t>
            </a:r>
          </a:p>
          <a:p>
            <a:pPr lvl="1">
              <a:defRPr/>
            </a:pPr>
            <a:r>
              <a:rPr lang="en-US" sz="3000" dirty="0">
                <a:latin typeface="Gill Sans MT" charset="0"/>
              </a:rPr>
              <a:t>latency</a:t>
            </a:r>
          </a:p>
          <a:p>
            <a:pPr lvl="1">
              <a:defRPr/>
            </a:pPr>
            <a:r>
              <a:rPr lang="en-US" sz="3000" dirty="0">
                <a:latin typeface="Gill Sans MT" charset="0"/>
              </a:rPr>
              <a:t>single point of failure (master)</a:t>
            </a:r>
          </a:p>
        </p:txBody>
      </p:sp>
      <p:sp>
        <p:nvSpPr>
          <p:cNvPr id="34826" name="Line 24"/>
          <p:cNvSpPr>
            <a:spLocks noChangeShapeType="1"/>
          </p:cNvSpPr>
          <p:nvPr/>
        </p:nvSpPr>
        <p:spPr bwMode="auto">
          <a:xfrm flipH="1">
            <a:off x="6810375" y="2717800"/>
            <a:ext cx="927100" cy="177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27" name="Line 25"/>
          <p:cNvSpPr>
            <a:spLocks noChangeShapeType="1"/>
          </p:cNvSpPr>
          <p:nvPr/>
        </p:nvSpPr>
        <p:spPr bwMode="auto">
          <a:xfrm>
            <a:off x="7451725" y="2768600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28" name="Line 31"/>
          <p:cNvSpPr>
            <a:spLocks noChangeShapeType="1"/>
          </p:cNvSpPr>
          <p:nvPr/>
        </p:nvSpPr>
        <p:spPr bwMode="auto">
          <a:xfrm>
            <a:off x="7600950" y="2982913"/>
            <a:ext cx="858838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29" name="Line 35"/>
          <p:cNvSpPr>
            <a:spLocks noChangeShapeType="1"/>
          </p:cNvSpPr>
          <p:nvPr/>
        </p:nvSpPr>
        <p:spPr bwMode="auto">
          <a:xfrm>
            <a:off x="7180263" y="3297238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30" name="Line 37"/>
          <p:cNvSpPr>
            <a:spLocks noChangeShapeType="1"/>
          </p:cNvSpPr>
          <p:nvPr/>
        </p:nvSpPr>
        <p:spPr bwMode="auto">
          <a:xfrm>
            <a:off x="6908800" y="38258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31" name="Line 39"/>
          <p:cNvSpPr>
            <a:spLocks noChangeShapeType="1"/>
          </p:cNvSpPr>
          <p:nvPr/>
        </p:nvSpPr>
        <p:spPr bwMode="auto">
          <a:xfrm>
            <a:off x="6637338" y="43545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32" name="Text Box 40"/>
          <p:cNvSpPr txBox="1">
            <a:spLocks noChangeArrowheads="1"/>
          </p:cNvSpPr>
          <p:nvPr/>
        </p:nvSpPr>
        <p:spPr bwMode="auto">
          <a:xfrm>
            <a:off x="8162925" y="3222626"/>
            <a:ext cx="958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dirty="0">
                <a:latin typeface="Arial" charset="0"/>
              </a:rPr>
              <a:t>master</a:t>
            </a:r>
          </a:p>
        </p:txBody>
      </p:sp>
      <p:sp>
        <p:nvSpPr>
          <p:cNvPr id="34833" name="Text Box 41"/>
          <p:cNvSpPr txBox="1">
            <a:spLocks noChangeArrowheads="1"/>
          </p:cNvSpPr>
          <p:nvPr/>
        </p:nvSpPr>
        <p:spPr bwMode="auto">
          <a:xfrm>
            <a:off x="5988051" y="4808539"/>
            <a:ext cx="904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dirty="0">
                <a:latin typeface="Arial" charset="0"/>
              </a:rPr>
              <a:t>slaves</a:t>
            </a:r>
          </a:p>
        </p:txBody>
      </p:sp>
      <p:grpSp>
        <p:nvGrpSpPr>
          <p:cNvPr id="184364" name="Group 44"/>
          <p:cNvGrpSpPr>
            <a:grpSpLocks/>
          </p:cNvGrpSpPr>
          <p:nvPr/>
        </p:nvGrpSpPr>
        <p:grpSpPr bwMode="auto">
          <a:xfrm>
            <a:off x="8347075" y="2636838"/>
            <a:ext cx="560388" cy="336550"/>
            <a:chOff x="4212" y="2864"/>
            <a:chExt cx="353" cy="212"/>
          </a:xfrm>
        </p:grpSpPr>
        <p:sp>
          <p:nvSpPr>
            <p:cNvPr id="34843" name="Rectangle 42"/>
            <p:cNvSpPr>
              <a:spLocks noChangeArrowheads="1"/>
            </p:cNvSpPr>
            <p:nvPr/>
          </p:nvSpPr>
          <p:spPr bwMode="auto">
            <a:xfrm>
              <a:off x="4212" y="2916"/>
              <a:ext cx="353" cy="137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44" name="Text Box 43"/>
            <p:cNvSpPr txBox="1">
              <a:spLocks noChangeArrowheads="1"/>
            </p:cNvSpPr>
            <p:nvPr/>
          </p:nvSpPr>
          <p:spPr bwMode="auto">
            <a:xfrm>
              <a:off x="4227" y="2864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</a:rPr>
                <a:t>poll</a:t>
              </a:r>
            </a:p>
          </p:txBody>
        </p:sp>
      </p:grpSp>
      <p:grpSp>
        <p:nvGrpSpPr>
          <p:cNvPr id="184368" name="Group 48"/>
          <p:cNvGrpSpPr>
            <a:grpSpLocks/>
          </p:cNvGrpSpPr>
          <p:nvPr/>
        </p:nvGrpSpPr>
        <p:grpSpPr bwMode="auto">
          <a:xfrm>
            <a:off x="6396038" y="3559175"/>
            <a:ext cx="595312" cy="336550"/>
            <a:chOff x="4415" y="2364"/>
            <a:chExt cx="375" cy="212"/>
          </a:xfrm>
        </p:grpSpPr>
        <p:sp>
          <p:nvSpPr>
            <p:cNvPr id="34841" name="Rectangle 46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42" name="Text Box 47"/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</a:rPr>
                <a:t>data</a:t>
              </a:r>
            </a:p>
          </p:txBody>
        </p:sp>
      </p:grpSp>
      <p:grpSp>
        <p:nvGrpSpPr>
          <p:cNvPr id="184369" name="Group 49"/>
          <p:cNvGrpSpPr>
            <a:grpSpLocks/>
          </p:cNvGrpSpPr>
          <p:nvPr/>
        </p:nvGrpSpPr>
        <p:grpSpPr bwMode="auto">
          <a:xfrm>
            <a:off x="6902451" y="2441575"/>
            <a:ext cx="595313" cy="336550"/>
            <a:chOff x="4415" y="2364"/>
            <a:chExt cx="375" cy="212"/>
          </a:xfrm>
        </p:grpSpPr>
        <p:sp>
          <p:nvSpPr>
            <p:cNvPr id="34839" name="Rectangle 50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840" name="Text Box 51"/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</a:rPr>
                <a:t>data</a:t>
              </a:r>
            </a:p>
          </p:txBody>
        </p:sp>
      </p:grpSp>
      <p:pic>
        <p:nvPicPr>
          <p:cNvPr id="111636" name="Picture 5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995364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8" name="Rectangle 54"/>
          <p:cNvSpPr>
            <a:spLocks noGrp="1" noChangeArrowheads="1"/>
          </p:cNvSpPr>
          <p:nvPr>
            <p:ph type="title"/>
          </p:nvPr>
        </p:nvSpPr>
        <p:spPr>
          <a:xfrm>
            <a:off x="1946275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ja-JP" altLang="en-US">
                <a:latin typeface="Gill Sans MT" charset="0"/>
                <a:cs typeface="+mj-cs"/>
              </a:rPr>
              <a:t>“</a:t>
            </a:r>
            <a:r>
              <a:rPr lang="en-US" dirty="0">
                <a:latin typeface="Gill Sans MT" charset="0"/>
                <a:cs typeface="+mj-cs"/>
              </a:rPr>
              <a:t>Taking turns</a:t>
            </a:r>
            <a:r>
              <a:rPr lang="ja-JP" altLang="en-US">
                <a:latin typeface="Gill Sans MT" charset="0"/>
                <a:cs typeface="+mj-cs"/>
              </a:rPr>
              <a:t>”</a:t>
            </a:r>
            <a:r>
              <a:rPr lang="en-US" dirty="0">
                <a:latin typeface="Gill Sans MT" charset="0"/>
                <a:cs typeface="+mj-cs"/>
              </a:rPr>
              <a:t> MAC protocols</a:t>
            </a:r>
          </a:p>
        </p:txBody>
      </p:sp>
    </p:spTree>
    <p:extLst>
      <p:ext uri="{BB962C8B-B14F-4D97-AF65-F5344CB8AC3E}">
        <p14:creationId xmlns:p14="http://schemas.microsoft.com/office/powerpoint/2010/main" val="2345739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09254 -1.85185E-6 L -0.07882 -0.03495 L -0.1526 -0.03495 " pathEditMode="relative" ptsTypes="AAAA">
                                      <p:cBhvr>
                                        <p:cTn id="15" dur="2000" fill="hold"/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7119 -0.00162 L 0.0599 0.03171 L 0.15122 0.03009 " pathEditMode="relative" ptsTypes="AAAA">
                                      <p:cBhvr>
                                        <p:cTn id="24" dur="2000" fill="hold"/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0.08872 -1.85185E-6 L -0.14375 0.14167 L -0.21753 0.14167 " pathEditMode="relative" ptsTypes="AAAA">
                                      <p:cBhvr>
                                        <p:cTn id="34" dur="2000" fill="hold"/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6.2963E-6 L 0.07135 -0.00161 L 0.11754 -0.13171 L 0.21129 -0.13333 " pathEditMode="relative" ptsTypes="AAAA">
                                      <p:cBhvr>
                                        <p:cTn id="43" dur="2000" fill="hold"/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7" name="Group 21"/>
          <p:cNvGrpSpPr>
            <a:grpSpLocks/>
          </p:cNvGrpSpPr>
          <p:nvPr/>
        </p:nvGrpSpPr>
        <p:grpSpPr bwMode="auto">
          <a:xfrm>
            <a:off x="8753475" y="3667125"/>
            <a:ext cx="781050" cy="681038"/>
            <a:chOff x="-44" y="1473"/>
            <a:chExt cx="981" cy="1105"/>
          </a:xfrm>
        </p:grpSpPr>
        <p:pic>
          <p:nvPicPr>
            <p:cNvPr id="113685" name="Picture 2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6" name="Freeform 2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68" name="Group 24"/>
          <p:cNvGrpSpPr>
            <a:grpSpLocks/>
          </p:cNvGrpSpPr>
          <p:nvPr/>
        </p:nvGrpSpPr>
        <p:grpSpPr bwMode="auto">
          <a:xfrm>
            <a:off x="6038850" y="3624264"/>
            <a:ext cx="781050" cy="681037"/>
            <a:chOff x="-44" y="1473"/>
            <a:chExt cx="981" cy="1105"/>
          </a:xfrm>
        </p:grpSpPr>
        <p:pic>
          <p:nvPicPr>
            <p:cNvPr id="113683" name="Picture 25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4" name="Freeform 2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69" name="Group 27"/>
          <p:cNvGrpSpPr>
            <a:grpSpLocks/>
          </p:cNvGrpSpPr>
          <p:nvPr/>
        </p:nvGrpSpPr>
        <p:grpSpPr bwMode="auto">
          <a:xfrm>
            <a:off x="7356475" y="1960564"/>
            <a:ext cx="781050" cy="681037"/>
            <a:chOff x="-44" y="1473"/>
            <a:chExt cx="981" cy="1105"/>
          </a:xfrm>
        </p:grpSpPr>
        <p:pic>
          <p:nvPicPr>
            <p:cNvPr id="113681" name="Picture 2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2" name="Freeform 2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70" name="Group 30"/>
          <p:cNvGrpSpPr>
            <a:grpSpLocks/>
          </p:cNvGrpSpPr>
          <p:nvPr/>
        </p:nvGrpSpPr>
        <p:grpSpPr bwMode="auto">
          <a:xfrm>
            <a:off x="7410450" y="5408614"/>
            <a:ext cx="781050" cy="681037"/>
            <a:chOff x="-44" y="1473"/>
            <a:chExt cx="981" cy="1105"/>
          </a:xfrm>
        </p:grpSpPr>
        <p:pic>
          <p:nvPicPr>
            <p:cNvPr id="113679" name="Picture 3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0" name="Freeform 3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35848" name="Rectangle 4"/>
          <p:cNvSpPr>
            <a:spLocks noChangeArrowheads="1"/>
          </p:cNvSpPr>
          <p:nvPr/>
        </p:nvSpPr>
        <p:spPr bwMode="auto">
          <a:xfrm>
            <a:off x="1626107" y="1260634"/>
            <a:ext cx="3967163" cy="548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3600" dirty="0">
                <a:solidFill>
                  <a:srgbClr val="CC0000"/>
                </a:solidFill>
                <a:latin typeface="Gill Sans MT" charset="0"/>
              </a:rPr>
              <a:t>Token passing:</a:t>
            </a:r>
            <a:endParaRPr lang="en-US" sz="3600" b="1" dirty="0">
              <a:solidFill>
                <a:srgbClr val="CC0000"/>
              </a:solidFill>
              <a:latin typeface="Gill Sans MT" charset="0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latin typeface="Gill Sans MT" charset="0"/>
              </a:rPr>
              <a:t>token message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latin typeface="Gill Sans MT" charset="0"/>
              </a:rPr>
              <a:t>control </a:t>
            </a:r>
            <a:r>
              <a:rPr lang="en-US" sz="3200" i="1" dirty="0">
                <a:solidFill>
                  <a:srgbClr val="CC0000"/>
                </a:solidFill>
                <a:latin typeface="Gill Sans MT" charset="0"/>
              </a:rPr>
              <a:t>token</a:t>
            </a:r>
            <a:r>
              <a:rPr lang="en-US" sz="2800" b="1" dirty="0">
                <a:latin typeface="Gill Sans MT" charset="0"/>
              </a:rPr>
              <a:t> </a:t>
            </a:r>
            <a:r>
              <a:rPr lang="en-US" sz="2800" dirty="0">
                <a:latin typeface="Gill Sans MT" charset="0"/>
              </a:rPr>
              <a:t>passed from one node to next sequentially.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endParaRPr lang="en-US" sz="2800" dirty="0">
              <a:latin typeface="Gill Sans MT" charset="0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b="1" dirty="0">
                <a:solidFill>
                  <a:srgbClr val="0070C0"/>
                </a:solidFill>
                <a:latin typeface="Gill Sans MT" charset="0"/>
              </a:rPr>
              <a:t>Concerns: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800" dirty="0">
                <a:latin typeface="Gill Sans MT" charset="0"/>
              </a:rPr>
              <a:t>token overhead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800" dirty="0">
                <a:latin typeface="Gill Sans MT" charset="0"/>
              </a:rPr>
              <a:t>latency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800" dirty="0">
                <a:latin typeface="Gill Sans MT" charset="0"/>
              </a:rPr>
              <a:t>single point of failure (token)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3200" dirty="0">
                <a:latin typeface="Gill Sans MT" charset="0"/>
              </a:rPr>
              <a:t> </a:t>
            </a:r>
            <a:endParaRPr lang="en-US" sz="2800" dirty="0">
              <a:latin typeface="Gill Sans MT" charset="0"/>
            </a:endParaRPr>
          </a:p>
        </p:txBody>
      </p:sp>
      <p:sp>
        <p:nvSpPr>
          <p:cNvPr id="35849" name="Oval 8"/>
          <p:cNvSpPr>
            <a:spLocks noChangeArrowheads="1"/>
          </p:cNvSpPr>
          <p:nvPr/>
        </p:nvSpPr>
        <p:spPr bwMode="auto">
          <a:xfrm>
            <a:off x="6884989" y="2617789"/>
            <a:ext cx="2046287" cy="277812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72780" name="Rectangle 12"/>
          <p:cNvSpPr>
            <a:spLocks noChangeArrowheads="1"/>
          </p:cNvSpPr>
          <p:nvPr/>
        </p:nvSpPr>
        <p:spPr bwMode="auto">
          <a:xfrm>
            <a:off x="7729539" y="1725614"/>
            <a:ext cx="274637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T</a:t>
            </a:r>
          </a:p>
        </p:txBody>
      </p:sp>
      <p:sp>
        <p:nvSpPr>
          <p:cNvPr id="672783" name="Rectangle 15"/>
          <p:cNvSpPr>
            <a:spLocks noChangeArrowheads="1"/>
          </p:cNvSpPr>
          <p:nvPr/>
        </p:nvSpPr>
        <p:spPr bwMode="auto">
          <a:xfrm>
            <a:off x="7473951" y="6008689"/>
            <a:ext cx="811213" cy="3206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672784" name="Text Box 16"/>
          <p:cNvSpPr txBox="1">
            <a:spLocks noChangeArrowheads="1"/>
          </p:cNvSpPr>
          <p:nvPr/>
        </p:nvSpPr>
        <p:spPr bwMode="auto">
          <a:xfrm>
            <a:off x="5865813" y="3079750"/>
            <a:ext cx="1009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</a:rPr>
              <a:t>(nothing</a:t>
            </a:r>
          </a:p>
          <a:p>
            <a:pPr>
              <a:defRPr/>
            </a:pPr>
            <a:r>
              <a:rPr lang="en-US" i="0" dirty="0">
                <a:latin typeface="Arial" charset="0"/>
              </a:rPr>
              <a:t>to send)</a:t>
            </a:r>
          </a:p>
        </p:txBody>
      </p:sp>
      <p:sp>
        <p:nvSpPr>
          <p:cNvPr id="672785" name="Rectangle 17"/>
          <p:cNvSpPr>
            <a:spLocks noChangeArrowheads="1"/>
          </p:cNvSpPr>
          <p:nvPr/>
        </p:nvSpPr>
        <p:spPr bwMode="auto">
          <a:xfrm>
            <a:off x="6362700" y="3743326"/>
            <a:ext cx="274638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T</a:t>
            </a:r>
          </a:p>
        </p:txBody>
      </p:sp>
      <p:pic>
        <p:nvPicPr>
          <p:cNvPr id="113677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995364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5" name="Rectangle 20"/>
          <p:cNvSpPr>
            <a:spLocks noGrp="1" noChangeArrowheads="1"/>
          </p:cNvSpPr>
          <p:nvPr>
            <p:ph type="title"/>
          </p:nvPr>
        </p:nvSpPr>
        <p:spPr>
          <a:xfrm>
            <a:off x="1946275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ja-JP" altLang="en-US">
                <a:latin typeface="Gill Sans MT" charset="0"/>
                <a:cs typeface="+mj-cs"/>
              </a:rPr>
              <a:t>“</a:t>
            </a:r>
            <a:r>
              <a:rPr lang="en-US" dirty="0">
                <a:latin typeface="Gill Sans MT" charset="0"/>
                <a:cs typeface="+mj-cs"/>
              </a:rPr>
              <a:t>Taking turns</a:t>
            </a:r>
            <a:r>
              <a:rPr lang="ja-JP" altLang="en-US">
                <a:latin typeface="Gill Sans MT" charset="0"/>
                <a:cs typeface="+mj-cs"/>
              </a:rPr>
              <a:t>”</a:t>
            </a:r>
            <a:r>
              <a:rPr lang="en-US" dirty="0">
                <a:latin typeface="Gill Sans MT" charset="0"/>
                <a:cs typeface="+mj-cs"/>
              </a:rPr>
              <a:t> MAC protocols</a:t>
            </a:r>
          </a:p>
        </p:txBody>
      </p:sp>
    </p:spTree>
    <p:extLst>
      <p:ext uri="{BB962C8B-B14F-4D97-AF65-F5344CB8AC3E}">
        <p14:creationId xmlns:p14="http://schemas.microsoft.com/office/powerpoint/2010/main" val="151173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3657 C 0.00694 0.06435 0.00121 0.09282 0.00139 0.10509 C 0.00156 0.11736 0.00659 0.10694 0.00017 0.10995 C -0.00625 0.11296 -0.02361 0.11273 -0.03733 0.12338 C -0.05105 0.13403 -0.06945 0.14444 -0.0823 0.17338 C -0.09514 0.20231 -0.1033 0.27847 -0.11476 0.29676 C -0.12622 0.31505 -0.14341 0.28611 -0.15105 0.28333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1354 -0.0044 0.02708 -0.0088 0.03506 0.00671 C 0.04305 0.02222 0.04236 0.06875 0.04756 0.09328 C 0.05277 0.11782 0.05538 0.13402 0.06631 0.15347 C 0.07725 0.17291 0.09982 0.19861 0.11371 0.20995 C 0.1276 0.22129 0.1434 0.20926 0.15 0.22176 C 0.15659 0.23426 0.1552 0.25949 0.15381 0.28495 " pathEditMode="relative" ptsTypes="aaaaaaA">
                                      <p:cBhvr>
                                        <p:cTn id="19" dur="2000" fill="hold"/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2431 C 0.01319 -0.0581 0.00763 -0.09167 0.01371 -0.10926 C 0.01979 -0.12685 0.04114 -0.11273 0.05503 -0.1294 C 0.06892 -0.14607 0.0875 -0.1794 0.09756 -0.20926 C 0.10763 -0.23912 0.11371 -0.27824 0.1151 -0.30926 C 0.11649 -0.34028 0.11371 -0.36783 0.10625 -0.39607 C 0.09878 -0.42431 0.08454 -0.45949 0.06996 -0.4794 C 0.05538 -0.49931 0.03142 -0.50996 0.01875 -0.51598 C 0.00607 -0.52199 0.0052 -0.51875 -0.00625 -0.51598 C -0.01771 -0.5132 -0.03698 -0.51135 -0.05 -0.49931 C -0.06303 -0.48727 -0.07605 -0.46343 -0.0849 -0.44422 C -0.09375 -0.425 -0.10018 -0.4044 -0.10365 -0.38426 C -0.10712 -0.36412 -0.10556 -0.34375 -0.10625 -0.32269 C -0.10695 -0.30162 -0.11025 -0.27801 -0.10747 -0.25764 C -0.10469 -0.23727 -0.09705 -0.21852 -0.08994 -0.20093 C -0.08282 -0.18334 -0.07553 -0.1669 -0.06494 -0.15255 C -0.05434 -0.1382 -0.03768 -0.12107 -0.02622 -0.11435 C -0.01476 -0.10764 -0.00174 -0.11806 0.00381 -0.11273 C 0.00937 -0.10741 0.00677 -0.09931 0.00746 -0.08264 C 0.00816 -0.06598 0.00781 -0.03935 0.00746 -0.01273 " pathEditMode="relative" rAng="0" ptsTypes="aaaaaaaaaaaaaaaaaaaA">
                                      <p:cBhvr>
                                        <p:cTn id="23" dur="2000" fill="hold"/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2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80" grpId="0" animBg="1"/>
      <p:bldP spid="672780" grpId="1" animBg="1"/>
      <p:bldP spid="672783" grpId="0" animBg="1"/>
      <p:bldP spid="672783" grpId="1" animBg="1"/>
      <p:bldP spid="672784" grpId="0"/>
      <p:bldP spid="672785" grpId="0" animBg="1"/>
      <p:bldP spid="67278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3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1" y="1027114"/>
            <a:ext cx="6399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 Summary of </a:t>
            </a:r>
            <a:r>
              <a:rPr lang="en-US" dirty="0">
                <a:latin typeface="Gill Sans MT" charset="0"/>
              </a:rPr>
              <a:t>MAC</a:t>
            </a:r>
            <a:r>
              <a:rPr lang="en-US" dirty="0">
                <a:latin typeface="Gill Sans MT" charset="0"/>
                <a:cs typeface="+mj-cs"/>
              </a:rPr>
              <a:t> protocols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0" y="1600201"/>
            <a:ext cx="7772400" cy="4906963"/>
          </a:xfrm>
        </p:spPr>
        <p:txBody>
          <a:bodyPr>
            <a:normAutofit fontScale="92500" lnSpcReduction="10000"/>
          </a:bodyPr>
          <a:lstStyle/>
          <a:p>
            <a:pPr marL="231775" indent="-231775"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channel partitioning,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by time, frequency or code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Time Division, Frequency Division</a:t>
            </a:r>
          </a:p>
          <a:p>
            <a:pPr marL="231775" indent="-231775"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random access </a:t>
            </a:r>
            <a:r>
              <a:rPr lang="en-US" dirty="0">
                <a:latin typeface="Gill Sans MT" charset="0"/>
              </a:rPr>
              <a:t>(dynamic), 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ALOHA, S-ALOHA, CSMA, CSMA/CD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carrier sensing: easy in some technologies (wire), hard in others (wireless)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CSMA/CD used in Ethernet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CSMA/CA used in 802.11</a:t>
            </a:r>
          </a:p>
          <a:p>
            <a:pPr marL="231775" indent="-231775">
              <a:tabLst>
                <a:tab pos="279400" algn="l"/>
              </a:tabLst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taking turns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polling from central site, token passing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Bluetooth, FDDI,  token ring </a:t>
            </a:r>
          </a:p>
        </p:txBody>
      </p:sp>
    </p:spTree>
    <p:extLst>
      <p:ext uri="{BB962C8B-B14F-4D97-AF65-F5344CB8AC3E}">
        <p14:creationId xmlns:p14="http://schemas.microsoft.com/office/powerpoint/2010/main" val="20247274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3A5D-9FA1-C74A-94BF-28E2AFED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THE END!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18D53-2071-3244-B494-52D60AA68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355500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7EC9-6DEA-7C44-817B-C8F469E8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BD" dirty="0"/>
              <a:t>Link Layer Terminology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0BE6B7-65A7-3C44-84E6-75D6344ECF03}"/>
              </a:ext>
            </a:extLst>
          </p:cNvPr>
          <p:cNvSpPr txBox="1">
            <a:spLocks noChangeArrowheads="1"/>
          </p:cNvSpPr>
          <p:nvPr/>
        </p:nvSpPr>
        <p:spPr>
          <a:xfrm>
            <a:off x="1410694" y="1066801"/>
            <a:ext cx="5591399" cy="5316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9300"/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</a:rPr>
              <a:t>Nodes : </a:t>
            </a:r>
            <a:r>
              <a:rPr lang="en-US" sz="3200" dirty="0">
                <a:latin typeface="Gill Sans MT" charset="0"/>
              </a:rPr>
              <a:t>hosts and routers</a:t>
            </a:r>
            <a:endParaRPr lang="en-US" sz="3200" dirty="0">
              <a:solidFill>
                <a:srgbClr val="CC0000"/>
              </a:solidFill>
              <a:latin typeface="Gill Sans MT" charset="0"/>
            </a:endParaRPr>
          </a:p>
          <a:p>
            <a:pPr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</a:rPr>
              <a:t>Links:</a:t>
            </a: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wired links</a:t>
            </a:r>
          </a:p>
          <a:p>
            <a:pPr lvl="1">
              <a:defRPr/>
            </a:pPr>
            <a:r>
              <a:rPr lang="en-US" sz="3200" dirty="0">
                <a:latin typeface="Gill Sans MT" charset="0"/>
              </a:rPr>
              <a:t>wireless links</a:t>
            </a:r>
            <a:endParaRPr lang="en-US" sz="3200" b="1" dirty="0">
              <a:solidFill>
                <a:srgbClr val="FF0000"/>
              </a:solidFill>
              <a:latin typeface="Gill Sans MT" charset="0"/>
            </a:endParaRPr>
          </a:p>
          <a:p>
            <a:pPr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</a:rPr>
              <a:t>Frame : </a:t>
            </a:r>
            <a:r>
              <a:rPr lang="en-US" sz="3200" dirty="0">
                <a:latin typeface="Gill Sans MT" charset="0"/>
              </a:rPr>
              <a:t>layer-2 packet</a:t>
            </a:r>
          </a:p>
          <a:p>
            <a:pPr>
              <a:buFont typeface="Wingdings" charset="0"/>
              <a:buNone/>
              <a:defRPr/>
            </a:pPr>
            <a:endParaRPr lang="en-US" dirty="0">
              <a:latin typeface="Gill Sans MT" charset="0"/>
            </a:endParaRPr>
          </a:p>
          <a:p>
            <a:pPr>
              <a:defRPr/>
            </a:pPr>
            <a:endParaRPr lang="en-US" sz="2400" dirty="0">
              <a:latin typeface="Gill Sans MT" charset="0"/>
            </a:endParaRPr>
          </a:p>
        </p:txBody>
      </p:sp>
      <p:sp>
        <p:nvSpPr>
          <p:cNvPr id="8" name="Text Box 467">
            <a:extLst>
              <a:ext uri="{FF2B5EF4-FFF2-40B4-BE49-F238E27FC236}">
                <a16:creationId xmlns:a16="http://schemas.microsoft.com/office/drawing/2014/main" id="{3117A2A1-813F-2343-9A77-AD7E340B6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254" y="5077009"/>
            <a:ext cx="5687839" cy="119109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data-link layer</a:t>
            </a:r>
            <a:r>
              <a:rPr lang="en-US" sz="2800" i="0" dirty="0">
                <a:latin typeface="Gill Sans MT" charset="0"/>
              </a:rPr>
              <a:t> has responsibility of </a:t>
            </a:r>
          </a:p>
          <a:p>
            <a:pPr>
              <a:lnSpc>
                <a:spcPct val="85000"/>
              </a:lnSpc>
              <a:defRPr/>
            </a:pPr>
            <a:r>
              <a:rPr lang="en-US" sz="2800" i="0" dirty="0">
                <a:latin typeface="Gill Sans MT" charset="0"/>
              </a:rPr>
              <a:t>transferring datagram from one node </a:t>
            </a:r>
          </a:p>
          <a:p>
            <a:pPr>
              <a:lnSpc>
                <a:spcPct val="85000"/>
              </a:lnSpc>
              <a:defRPr/>
            </a:pPr>
            <a:r>
              <a:rPr lang="en-US" sz="2800" i="0" dirty="0">
                <a:latin typeface="Gill Sans MT" charset="0"/>
              </a:rPr>
              <a:t>to 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physically adjacent</a:t>
            </a:r>
            <a:r>
              <a:rPr lang="en-US" sz="2800" i="0" dirty="0">
                <a:latin typeface="Gill Sans MT" charset="0"/>
              </a:rPr>
              <a:t> node over a link</a:t>
            </a:r>
            <a:endParaRPr lang="en-US" sz="2000" i="0" dirty="0">
              <a:latin typeface="Gill Sans MT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D7AB8-1841-8249-99D9-22E4B782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815" y="196207"/>
            <a:ext cx="4829508" cy="6307028"/>
          </a:xfrm>
          <a:prstGeom prst="rect">
            <a:avLst/>
          </a:prstGeom>
        </p:spPr>
      </p:pic>
      <p:pic>
        <p:nvPicPr>
          <p:cNvPr id="10" name="Picture 4" descr="underline_base">
            <a:extLst>
              <a:ext uri="{FF2B5EF4-FFF2-40B4-BE49-F238E27FC236}">
                <a16:creationId xmlns:a16="http://schemas.microsoft.com/office/drawing/2014/main" id="{AA38510B-F4D2-9148-9B42-7CE706ED063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95132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6159A-40BF-A442-9E1B-383F2D60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12A-1472-F840-B781-695E12560F6A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5897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2056823" y="94907"/>
            <a:ext cx="7772400" cy="8985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layer: context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20078" y="1104900"/>
            <a:ext cx="5025304" cy="524048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latin typeface="Gill Sans MT" charset="0"/>
              </a:rPr>
              <a:t>datagram transferred by different link protocols over different links: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e.g., Ethernet on first link, frame relay on intermediate links, 802.11 on last link</a:t>
            </a:r>
          </a:p>
          <a:p>
            <a:pPr>
              <a:defRPr/>
            </a:pPr>
            <a:r>
              <a:rPr lang="en-US" sz="3200" dirty="0">
                <a:latin typeface="Gill Sans MT" charset="0"/>
              </a:rPr>
              <a:t>each  link protocol provides different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F0705D-B970-3942-96AF-D60A7E92D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26" y="1121826"/>
            <a:ext cx="5736374" cy="2603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C706A5-07B4-F74E-9059-69999AD9455D}"/>
              </a:ext>
            </a:extLst>
          </p:cNvPr>
          <p:cNvSpPr txBox="1"/>
          <p:nvPr/>
        </p:nvSpPr>
        <p:spPr>
          <a:xfrm>
            <a:off x="11028219" y="1828800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>
                <a:solidFill>
                  <a:srgbClr val="FF0000"/>
                </a:solidFill>
              </a:rPr>
              <a:t>Ethernet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62F08-8A56-DC4E-A26C-F4B37E223334}"/>
              </a:ext>
            </a:extLst>
          </p:cNvPr>
          <p:cNvSpPr txBox="1"/>
          <p:nvPr/>
        </p:nvSpPr>
        <p:spPr>
          <a:xfrm>
            <a:off x="8825345" y="1395271"/>
            <a:ext cx="310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>
                <a:solidFill>
                  <a:srgbClr val="FF0000"/>
                </a:solidFill>
              </a:rPr>
              <a:t>WAN Protocol : Frame Relay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57B90-A34D-C443-A7F2-B62AFC5AB6B2}"/>
              </a:ext>
            </a:extLst>
          </p:cNvPr>
          <p:cNvSpPr txBox="1"/>
          <p:nvPr/>
        </p:nvSpPr>
        <p:spPr>
          <a:xfrm>
            <a:off x="7595850" y="2064131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>
                <a:solidFill>
                  <a:srgbClr val="FF0000"/>
                </a:solidFill>
              </a:rPr>
              <a:t>Ethernet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CCA599-1E6D-6D40-8399-119BFEC67512}"/>
              </a:ext>
            </a:extLst>
          </p:cNvPr>
          <p:cNvSpPr txBox="1"/>
          <p:nvPr/>
        </p:nvSpPr>
        <p:spPr>
          <a:xfrm>
            <a:off x="8634941" y="2546964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dirty="0">
                <a:solidFill>
                  <a:srgbClr val="FF0000"/>
                </a:solidFill>
              </a:rPr>
              <a:t>802.11</a:t>
            </a:r>
          </a:p>
        </p:txBody>
      </p:sp>
      <p:sp>
        <p:nvSpPr>
          <p:cNvPr id="512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7111856" y="1169602"/>
            <a:ext cx="4816908" cy="5240482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>
              <a:buFont typeface="Wingdings" charset="0"/>
              <a:buNone/>
              <a:defRPr/>
            </a:pPr>
            <a:r>
              <a:rPr lang="en-US" sz="2200" i="1" dirty="0">
                <a:solidFill>
                  <a:srgbClr val="CC0000"/>
                </a:solidFill>
                <a:latin typeface="Gill Sans MT" charset="0"/>
              </a:rPr>
              <a:t>Transportation analogy:</a:t>
            </a:r>
          </a:p>
          <a:p>
            <a:pPr>
              <a:defRPr/>
            </a:pPr>
            <a:r>
              <a:rPr lang="en-US" sz="2200" dirty="0">
                <a:latin typeface="Gill Sans MT" charset="0"/>
              </a:rPr>
              <a:t>trip from Home to Cox’s Bazaar</a:t>
            </a:r>
          </a:p>
          <a:p>
            <a:pPr lvl="1">
              <a:defRPr/>
            </a:pPr>
            <a:r>
              <a:rPr lang="en-US" sz="2200" dirty="0">
                <a:latin typeface="Gill Sans MT" charset="0"/>
              </a:rPr>
              <a:t>Uber Car :  Home to Dhaka Airport</a:t>
            </a:r>
          </a:p>
          <a:p>
            <a:pPr lvl="1">
              <a:defRPr/>
            </a:pPr>
            <a:r>
              <a:rPr lang="en-US" sz="2200" dirty="0">
                <a:latin typeface="Gill Sans MT" charset="0"/>
              </a:rPr>
              <a:t>Plane: Dhaka to Chittagong</a:t>
            </a:r>
          </a:p>
          <a:p>
            <a:pPr lvl="1">
              <a:defRPr/>
            </a:pPr>
            <a:r>
              <a:rPr lang="en-US" sz="2200" dirty="0">
                <a:latin typeface="Gill Sans MT" charset="0"/>
              </a:rPr>
              <a:t>Bus: Chittagong to Cox’s Bazaar</a:t>
            </a:r>
          </a:p>
          <a:p>
            <a:pPr>
              <a:defRPr/>
            </a:pPr>
            <a:r>
              <a:rPr lang="en-US" sz="2600" dirty="0">
                <a:latin typeface="Gill Sans MT" charset="0"/>
              </a:rPr>
              <a:t>tourist = </a:t>
            </a:r>
            <a:r>
              <a:rPr lang="en-US" sz="2600" dirty="0">
                <a:solidFill>
                  <a:srgbClr val="CC0000"/>
                </a:solidFill>
                <a:latin typeface="Gill Sans MT" charset="0"/>
              </a:rPr>
              <a:t>datagram</a:t>
            </a:r>
          </a:p>
          <a:p>
            <a:pPr>
              <a:defRPr/>
            </a:pPr>
            <a:r>
              <a:rPr lang="en-US" sz="2600" dirty="0">
                <a:latin typeface="Gill Sans MT" charset="0"/>
              </a:rPr>
              <a:t>transport segment = </a:t>
            </a:r>
            <a:r>
              <a:rPr lang="en-US" sz="2600" dirty="0">
                <a:solidFill>
                  <a:srgbClr val="CC0000"/>
                </a:solidFill>
                <a:latin typeface="Gill Sans MT" charset="0"/>
              </a:rPr>
              <a:t>communication link</a:t>
            </a:r>
          </a:p>
          <a:p>
            <a:pPr>
              <a:defRPr/>
            </a:pPr>
            <a:r>
              <a:rPr lang="en-US" sz="2600" dirty="0">
                <a:latin typeface="Gill Sans MT" charset="0"/>
              </a:rPr>
              <a:t>transportation mode = </a:t>
            </a:r>
            <a:r>
              <a:rPr lang="en-US" sz="2600" dirty="0">
                <a:solidFill>
                  <a:srgbClr val="CC0000"/>
                </a:solidFill>
                <a:latin typeface="Gill Sans MT" charset="0"/>
              </a:rPr>
              <a:t>link layer protocol</a:t>
            </a:r>
          </a:p>
          <a:p>
            <a:pPr>
              <a:defRPr/>
            </a:pPr>
            <a:r>
              <a:rPr lang="en-US" sz="2600" dirty="0">
                <a:latin typeface="Gill Sans MT" charset="0"/>
              </a:rPr>
              <a:t>travel agent = </a:t>
            </a:r>
            <a:r>
              <a:rPr lang="en-US" sz="2600" dirty="0">
                <a:solidFill>
                  <a:srgbClr val="CC0000"/>
                </a:solidFill>
                <a:latin typeface="Gill Sans MT" charset="0"/>
              </a:rPr>
              <a:t>routing algorithm</a:t>
            </a:r>
          </a:p>
          <a:p>
            <a:pPr lvl="1">
              <a:defRPr/>
            </a:pPr>
            <a:endParaRPr lang="en-US" sz="2000" dirty="0">
              <a:solidFill>
                <a:srgbClr val="CC0000"/>
              </a:solidFill>
              <a:latin typeface="Gill Sans MT" charset="0"/>
            </a:endParaRPr>
          </a:p>
        </p:txBody>
      </p:sp>
      <p:pic>
        <p:nvPicPr>
          <p:cNvPr id="13" name="Picture 4" descr="underline_base">
            <a:extLst>
              <a:ext uri="{FF2B5EF4-FFF2-40B4-BE49-F238E27FC236}">
                <a16:creationId xmlns:a16="http://schemas.microsoft.com/office/drawing/2014/main" id="{EB09AAC4-FDB3-064F-AB31-ADEC2470AD81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16" y="86817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4CD11-B5AA-8249-BDFF-71120E6B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9827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5127" grpId="0" uiExpand="1" build="p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4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62" y="965098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2008186" y="49162"/>
            <a:ext cx="617696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 services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8186" y="1365199"/>
            <a:ext cx="8673667" cy="510232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F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raming</a:t>
            </a:r>
            <a:endParaRPr lang="en-US" sz="3200" dirty="0">
              <a:latin typeface="Gill Sans MT" charset="0"/>
            </a:endParaRP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encapsulate datagram into frame, adding header, trailer</a:t>
            </a:r>
          </a:p>
          <a:p>
            <a:pPr lvl="1">
              <a:lnSpc>
                <a:spcPct val="75000"/>
              </a:lnSpc>
              <a:defRPr/>
            </a:pPr>
            <a:r>
              <a:rPr lang="ja-JP" altLang="en-US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MAC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addresses used in frame headers to identify source, destination  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different from IP address!</a:t>
            </a:r>
          </a:p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Link access: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channel access if shared medium</a:t>
            </a:r>
          </a:p>
          <a:p>
            <a:pPr>
              <a:lnSpc>
                <a:spcPct val="75000"/>
              </a:lnSpc>
              <a:defRPr/>
            </a:pPr>
            <a:endParaRPr lang="en-US" i="1" dirty="0">
              <a:solidFill>
                <a:srgbClr val="CC0000"/>
              </a:solidFill>
              <a:latin typeface="Gill Sans MT" charset="0"/>
            </a:endParaRPr>
          </a:p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R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eliable delivery between adjacent nodes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we learned how to do this already (Transport Layer)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seldom used on low bit-error link (fiber, some twisted pair)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wireless links: high error rates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</a:rPr>
              <a:t>Q:</a:t>
            </a:r>
            <a:r>
              <a:rPr lang="en-US" sz="2400" dirty="0">
                <a:latin typeface="Gill Sans MT" charset="0"/>
              </a:rPr>
              <a:t> why both link-level and end-end reliability?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C0456-FE34-A34E-B8EC-3425DAFB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12A-1472-F840-B781-695E12560F6A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7230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build="p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7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1028700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1" y="1371600"/>
            <a:ext cx="8746403" cy="4788002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error detection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: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errors caused by signal attenuation, noise.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receiver detects presence of errors: </a:t>
            </a:r>
          </a:p>
          <a:p>
            <a:pPr lvl="2">
              <a:defRPr/>
            </a:pPr>
            <a:r>
              <a:rPr lang="en-US" dirty="0">
                <a:latin typeface="Gill Sans MT" charset="0"/>
              </a:rPr>
              <a:t>signals sender for retransmission or drops frame 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error correction:</a:t>
            </a:r>
            <a:r>
              <a:rPr lang="en-US" dirty="0">
                <a:latin typeface="Gill Sans MT" charset="0"/>
              </a:rPr>
              <a:t>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receiver identifies 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and corrects</a:t>
            </a:r>
            <a:r>
              <a:rPr lang="en-US" dirty="0">
                <a:latin typeface="Gill Sans MT" charset="0"/>
              </a:rPr>
              <a:t> bit error(s) without resorting to retransmission</a:t>
            </a:r>
            <a:endParaRPr lang="en-US" i="1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flow control: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pacing between adjacent sending and receiving nodes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half-duplex and full-duplex</a:t>
            </a:r>
            <a:endParaRPr lang="en-US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lvl="1">
              <a:defRPr/>
            </a:pPr>
            <a:r>
              <a:rPr lang="en-US" dirty="0">
                <a:latin typeface="Gill Sans MT" charset="0"/>
              </a:rPr>
              <a:t>with half duplex, nodes at both ends of link can transmit, but not at same time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>
          <a:xfrm>
            <a:off x="2057401" y="228600"/>
            <a:ext cx="617696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 services (more)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0AD96-6903-5F4B-A97E-7D96A168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912A-1472-F840-B781-695E12560F6A}" type="slidenum">
              <a:rPr lang="en-US" smtClean="0"/>
              <a:pPr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598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68" name="Freeform 92"/>
          <p:cNvSpPr>
            <a:spLocks/>
          </p:cNvSpPr>
          <p:nvPr/>
        </p:nvSpPr>
        <p:spPr bwMode="auto">
          <a:xfrm>
            <a:off x="7180264" y="2616200"/>
            <a:ext cx="2308225" cy="3028950"/>
          </a:xfrm>
          <a:custGeom>
            <a:avLst/>
            <a:gdLst>
              <a:gd name="T0" fmla="*/ 0 w 1454"/>
              <a:gd name="T1" fmla="*/ 2743200 h 1908"/>
              <a:gd name="T2" fmla="*/ 31750 w 1454"/>
              <a:gd name="T3" fmla="*/ 2668588 h 1908"/>
              <a:gd name="T4" fmla="*/ 446088 w 1454"/>
              <a:gd name="T5" fmla="*/ 0 h 1908"/>
              <a:gd name="T6" fmla="*/ 1978025 w 1454"/>
              <a:gd name="T7" fmla="*/ 477838 h 1908"/>
              <a:gd name="T8" fmla="*/ 2308225 w 1454"/>
              <a:gd name="T9" fmla="*/ 2370138 h 1908"/>
              <a:gd name="T10" fmla="*/ 393700 w 1454"/>
              <a:gd name="T11" fmla="*/ 3028950 h 1908"/>
              <a:gd name="T12" fmla="*/ 0 w 1454"/>
              <a:gd name="T13" fmla="*/ 2743200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54" h="1908">
                <a:moveTo>
                  <a:pt x="0" y="1728"/>
                </a:moveTo>
                <a:cubicBezTo>
                  <a:pt x="15" y="1684"/>
                  <a:pt x="4" y="1697"/>
                  <a:pt x="20" y="1681"/>
                </a:cubicBezTo>
                <a:lnTo>
                  <a:pt x="281" y="0"/>
                </a:lnTo>
                <a:lnTo>
                  <a:pt x="1246" y="301"/>
                </a:lnTo>
                <a:lnTo>
                  <a:pt x="1454" y="1493"/>
                </a:lnTo>
                <a:lnTo>
                  <a:pt x="248" y="1908"/>
                </a:lnTo>
                <a:lnTo>
                  <a:pt x="0" y="1728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50000">
                <a:schemeClr val="bg1"/>
              </a:gs>
              <a:gs pos="100000">
                <a:srgbClr val="000099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pic>
        <p:nvPicPr>
          <p:cNvPr id="54276" name="Picture 88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4" y="887414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6" y="100013"/>
            <a:ext cx="8251825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</a:rPr>
              <a:t>Where is the link layer implemented?</a:t>
            </a: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22462" y="1243012"/>
            <a:ext cx="4268787" cy="55516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latin typeface="Gill Sans MT" charset="0"/>
              </a:rPr>
              <a:t>in each and every host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link layer implemented in </a:t>
            </a:r>
            <a:r>
              <a:rPr lang="ja-JP" altLang="en-US" sz="2400" dirty="0">
                <a:latin typeface="Gill Sans MT" charset="0"/>
              </a:rPr>
              <a:t>“</a:t>
            </a:r>
            <a:r>
              <a:rPr lang="en-US" sz="2400" dirty="0">
                <a:latin typeface="Gill Sans MT" charset="0"/>
              </a:rPr>
              <a:t>adaptor</a:t>
            </a:r>
            <a:r>
              <a:rPr lang="ja-JP" altLang="en-US" sz="2400" dirty="0">
                <a:latin typeface="Gill Sans MT" charset="0"/>
              </a:rPr>
              <a:t>”</a:t>
            </a:r>
            <a:r>
              <a:rPr lang="en-US" sz="2400" dirty="0">
                <a:latin typeface="Gill Sans MT" charset="0"/>
              </a:rPr>
              <a:t> (aka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</a:rPr>
              <a:t>network interface card</a:t>
            </a:r>
            <a:r>
              <a:rPr lang="en-US" sz="2400" dirty="0">
                <a:latin typeface="Gill Sans MT" charset="0"/>
              </a:rPr>
              <a:t> NIC) or on a chip</a:t>
            </a:r>
          </a:p>
          <a:p>
            <a:pPr lvl="1">
              <a:defRPr/>
            </a:pPr>
            <a:r>
              <a:rPr lang="en-US" sz="1800" dirty="0">
                <a:latin typeface="Gill Sans MT" charset="0"/>
              </a:rPr>
              <a:t>Ethernet card, 802.11 card; Ethernet chipset</a:t>
            </a:r>
          </a:p>
          <a:p>
            <a:pPr lvl="1">
              <a:defRPr/>
            </a:pPr>
            <a:r>
              <a:rPr lang="en-US" sz="1800" dirty="0">
                <a:latin typeface="Gill Sans MT" charset="0"/>
              </a:rPr>
              <a:t>implements link, physical layer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attaches into host’s system buses</a:t>
            </a:r>
          </a:p>
          <a:p>
            <a:pPr>
              <a:defRPr/>
            </a:pPr>
            <a:r>
              <a:rPr lang="en-US" sz="2400" dirty="0">
                <a:latin typeface="Gill Sans MT" charset="0"/>
              </a:rPr>
              <a:t>combination of hardware, software, firmware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200" name="Rectangle 42"/>
          <p:cNvSpPr>
            <a:spLocks noChangeArrowheads="1"/>
          </p:cNvSpPr>
          <p:nvPr/>
        </p:nvSpPr>
        <p:spPr bwMode="auto">
          <a:xfrm>
            <a:off x="7653339" y="2614614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201" name="Rectangle 44"/>
          <p:cNvSpPr>
            <a:spLocks noChangeArrowheads="1"/>
          </p:cNvSpPr>
          <p:nvPr/>
        </p:nvSpPr>
        <p:spPr bwMode="auto">
          <a:xfrm>
            <a:off x="8102600" y="4552951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202" name="Rectangle 45"/>
          <p:cNvSpPr>
            <a:spLocks noChangeArrowheads="1"/>
          </p:cNvSpPr>
          <p:nvPr/>
        </p:nvSpPr>
        <p:spPr bwMode="auto">
          <a:xfrm>
            <a:off x="8102601" y="396557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dirty="0">
                <a:latin typeface="Arial" charset="0"/>
              </a:rPr>
              <a:t>controller</a:t>
            </a:r>
          </a:p>
        </p:txBody>
      </p:sp>
      <p:sp>
        <p:nvSpPr>
          <p:cNvPr id="8203" name="Text Box 46"/>
          <p:cNvSpPr txBox="1">
            <a:spLocks noChangeArrowheads="1"/>
          </p:cNvSpPr>
          <p:nvPr/>
        </p:nvSpPr>
        <p:spPr bwMode="auto">
          <a:xfrm>
            <a:off x="7904506" y="4562476"/>
            <a:ext cx="1045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i="0" dirty="0">
                <a:latin typeface="Arial" charset="0"/>
              </a:rPr>
              <a:t>physical</a:t>
            </a:r>
          </a:p>
          <a:p>
            <a:pPr algn="ctr" eaLnBrk="1" hangingPunct="1">
              <a:defRPr/>
            </a:pPr>
            <a:r>
              <a:rPr lang="en-US" sz="1200" i="0" dirty="0">
                <a:latin typeface="Arial" charset="0"/>
              </a:rPr>
              <a:t>transmission</a:t>
            </a:r>
          </a:p>
        </p:txBody>
      </p:sp>
      <p:sp>
        <p:nvSpPr>
          <p:cNvPr id="54283" name="Freeform 47"/>
          <p:cNvSpPr>
            <a:spLocks/>
          </p:cNvSpPr>
          <p:nvPr/>
        </p:nvSpPr>
        <p:spPr bwMode="auto">
          <a:xfrm>
            <a:off x="8154989" y="3484564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205" name="Line 48"/>
          <p:cNvSpPr>
            <a:spLocks noChangeShapeType="1"/>
          </p:cNvSpPr>
          <p:nvPr/>
        </p:nvSpPr>
        <p:spPr bwMode="auto">
          <a:xfrm>
            <a:off x="8020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06" name="Line 49"/>
          <p:cNvSpPr>
            <a:spLocks noChangeShapeType="1"/>
          </p:cNvSpPr>
          <p:nvPr/>
        </p:nvSpPr>
        <p:spPr bwMode="auto">
          <a:xfrm flipV="1">
            <a:off x="8415338" y="3665539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07" name="Rectangle 50"/>
          <p:cNvSpPr>
            <a:spLocks noChangeArrowheads="1"/>
          </p:cNvSpPr>
          <p:nvPr/>
        </p:nvSpPr>
        <p:spPr bwMode="auto">
          <a:xfrm>
            <a:off x="7908926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dirty="0">
                <a:latin typeface="Arial" charset="0"/>
              </a:rPr>
              <a:t>cpu</a:t>
            </a:r>
          </a:p>
        </p:txBody>
      </p:sp>
      <p:sp>
        <p:nvSpPr>
          <p:cNvPr id="8208" name="Rectangle 51"/>
          <p:cNvSpPr>
            <a:spLocks noChangeArrowheads="1"/>
          </p:cNvSpPr>
          <p:nvPr/>
        </p:nvSpPr>
        <p:spPr bwMode="auto">
          <a:xfrm>
            <a:off x="8728076" y="2968626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dirty="0">
                <a:latin typeface="Arial" charset="0"/>
              </a:rPr>
              <a:t>memory</a:t>
            </a:r>
          </a:p>
        </p:txBody>
      </p:sp>
      <p:sp>
        <p:nvSpPr>
          <p:cNvPr id="8209" name="Line 52"/>
          <p:cNvSpPr>
            <a:spLocks noChangeShapeType="1"/>
          </p:cNvSpPr>
          <p:nvPr/>
        </p:nvSpPr>
        <p:spPr bwMode="auto">
          <a:xfrm flipH="1" flipV="1">
            <a:off x="8212139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0" name="Line 53"/>
          <p:cNvSpPr>
            <a:spLocks noChangeShapeType="1"/>
          </p:cNvSpPr>
          <p:nvPr/>
        </p:nvSpPr>
        <p:spPr bwMode="auto">
          <a:xfrm flipH="1" flipV="1">
            <a:off x="9085264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1" name="Text Box 54"/>
          <p:cNvSpPr txBox="1">
            <a:spLocks noChangeArrowheads="1"/>
          </p:cNvSpPr>
          <p:nvPr/>
        </p:nvSpPr>
        <p:spPr bwMode="auto">
          <a:xfrm>
            <a:off x="9532939" y="3786189"/>
            <a:ext cx="8867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</a:rPr>
              <a:t>host 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</a:rPr>
              <a:t>bus 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</a:rPr>
              <a:t>(e.g., PCI)</a:t>
            </a:r>
          </a:p>
        </p:txBody>
      </p:sp>
      <p:sp>
        <p:nvSpPr>
          <p:cNvPr id="8212" name="Line 55"/>
          <p:cNvSpPr>
            <a:spLocks noChangeShapeType="1"/>
          </p:cNvSpPr>
          <p:nvPr/>
        </p:nvSpPr>
        <p:spPr bwMode="auto">
          <a:xfrm flipH="1">
            <a:off x="8415338" y="4273551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3" name="Line 56"/>
          <p:cNvSpPr>
            <a:spLocks noChangeShapeType="1"/>
          </p:cNvSpPr>
          <p:nvPr/>
        </p:nvSpPr>
        <p:spPr bwMode="auto">
          <a:xfrm>
            <a:off x="8413750" y="4806951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4" name="Line 57"/>
          <p:cNvSpPr>
            <a:spLocks noChangeShapeType="1"/>
          </p:cNvSpPr>
          <p:nvPr/>
        </p:nvSpPr>
        <p:spPr bwMode="auto">
          <a:xfrm flipH="1" flipV="1">
            <a:off x="9210675" y="3662364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5" name="Text Box 58"/>
          <p:cNvSpPr txBox="1">
            <a:spLocks noChangeArrowheads="1"/>
          </p:cNvSpPr>
          <p:nvPr/>
        </p:nvSpPr>
        <p:spPr bwMode="auto">
          <a:xfrm>
            <a:off x="8820151" y="5356225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</a:rPr>
              <a:t>network adapter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</a:rPr>
              <a:t>card</a:t>
            </a:r>
          </a:p>
        </p:txBody>
      </p:sp>
      <p:sp>
        <p:nvSpPr>
          <p:cNvPr id="8216" name="Line 59"/>
          <p:cNvSpPr>
            <a:spLocks noChangeShapeType="1"/>
          </p:cNvSpPr>
          <p:nvPr/>
        </p:nvSpPr>
        <p:spPr bwMode="auto">
          <a:xfrm flipH="1" flipV="1">
            <a:off x="9028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217" name="Rectangle 43"/>
          <p:cNvSpPr>
            <a:spLocks noChangeArrowheads="1"/>
          </p:cNvSpPr>
          <p:nvPr/>
        </p:nvSpPr>
        <p:spPr bwMode="auto">
          <a:xfrm>
            <a:off x="7875588" y="3854451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306260" name="Group 84"/>
          <p:cNvGrpSpPr>
            <a:grpSpLocks/>
          </p:cNvGrpSpPr>
          <p:nvPr/>
        </p:nvGrpSpPr>
        <p:grpSpPr bwMode="auto">
          <a:xfrm>
            <a:off x="6611939" y="2743200"/>
            <a:ext cx="1470025" cy="2065338"/>
            <a:chOff x="2689" y="1728"/>
            <a:chExt cx="926" cy="1301"/>
          </a:xfrm>
        </p:grpSpPr>
        <p:sp>
          <p:nvSpPr>
            <p:cNvPr id="54303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304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26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27" name="Text Box 65"/>
            <p:cNvSpPr txBox="1">
              <a:spLocks noChangeArrowheads="1"/>
            </p:cNvSpPr>
            <p:nvPr/>
          </p:nvSpPr>
          <p:spPr bwMode="auto">
            <a:xfrm>
              <a:off x="2689" y="1728"/>
              <a:ext cx="57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application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transport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network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link</a:t>
              </a:r>
            </a:p>
          </p:txBody>
        </p:sp>
        <p:sp>
          <p:nvSpPr>
            <p:cNvPr id="8228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29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0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1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2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3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4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5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6" name="Text Box 74"/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200" i="0" dirty="0">
                <a:latin typeface="Arial" charset="0"/>
              </a:endParaRPr>
            </a:p>
            <a:p>
              <a:pPr algn="ctr" eaLnBrk="1" hangingPunct="1">
                <a:defRPr/>
              </a:pPr>
              <a:endParaRPr lang="en-US" sz="1200" i="0" dirty="0">
                <a:latin typeface="Arial" charset="0"/>
              </a:endParaRPr>
            </a:p>
            <a:p>
              <a:pPr algn="ctr" eaLnBrk="1" hangingPunct="1">
                <a:defRPr/>
              </a:pPr>
              <a:endParaRPr lang="en-US" sz="1200" i="0" dirty="0">
                <a:latin typeface="Arial" charset="0"/>
              </a:endParaRP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link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</a:rPr>
                <a:t>physical</a:t>
              </a:r>
            </a:p>
          </p:txBody>
        </p:sp>
        <p:sp>
          <p:nvSpPr>
            <p:cNvPr id="8237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8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39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0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1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2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3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4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45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8219" name="Picture 8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1" y="1122363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220" name="Picture 8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317626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4300" name="Group 89"/>
          <p:cNvGrpSpPr>
            <a:grpSpLocks/>
          </p:cNvGrpSpPr>
          <p:nvPr/>
        </p:nvGrpSpPr>
        <p:grpSpPr bwMode="auto">
          <a:xfrm>
            <a:off x="6586538" y="5251451"/>
            <a:ext cx="1109662" cy="1095375"/>
            <a:chOff x="-44" y="1473"/>
            <a:chExt cx="981" cy="1105"/>
          </a:xfrm>
        </p:grpSpPr>
        <p:pic>
          <p:nvPicPr>
            <p:cNvPr id="54301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2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9AEBF-BA8A-B941-B058-BBF9EA23E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05C12-EBFC-4FB1-864A-0042B38AED3E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114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1.6|17.5|1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8|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32.3|68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8.8|27|6.4|15.5|20.7|9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2|0.8|17.1|61.7|1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2.1|6.2|16.1|4.6|27.4|0.7|14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16.4|54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4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27.6|25.9|13.2|19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|4.8|34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38.6|48.3|11.4|5.5|0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|4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17|1.4|20.3|2.9|17.1|3.2|14.6|103.1|9.5|23.2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55.2|4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6.3|50.4|6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6|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0.7|1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15599</TotalTime>
  <Words>2043</Words>
  <Application>Microsoft Office PowerPoint</Application>
  <PresentationFormat>Widescreen</PresentationFormat>
  <Paragraphs>488</Paragraphs>
  <Slides>44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ＭＳ Ｐゴシック</vt:lpstr>
      <vt:lpstr>Arial</vt:lpstr>
      <vt:lpstr>Calibri</vt:lpstr>
      <vt:lpstr>Corbel</vt:lpstr>
      <vt:lpstr>Gill Sans MT</vt:lpstr>
      <vt:lpstr>HGｺﾞｼｯｸM</vt:lpstr>
      <vt:lpstr>MS Mincho</vt:lpstr>
      <vt:lpstr>Tahoma</vt:lpstr>
      <vt:lpstr>Times New Roman</vt:lpstr>
      <vt:lpstr>Verdana</vt:lpstr>
      <vt:lpstr>Wingdings</vt:lpstr>
      <vt:lpstr>Parallax</vt:lpstr>
      <vt:lpstr>Equation</vt:lpstr>
      <vt:lpstr>Data Link Layer</vt:lpstr>
      <vt:lpstr>PowerPoint Presentation</vt:lpstr>
      <vt:lpstr>Chapter 6: Link layer and LANs</vt:lpstr>
      <vt:lpstr>Part - 1</vt:lpstr>
      <vt:lpstr>Link Layer Terminology</vt:lpstr>
      <vt:lpstr>Link layer: context</vt:lpstr>
      <vt:lpstr>Link layer services</vt:lpstr>
      <vt:lpstr>Link layer services (more)</vt:lpstr>
      <vt:lpstr>Where is the link layer implemented?</vt:lpstr>
      <vt:lpstr>Adaptors communicating</vt:lpstr>
      <vt:lpstr>Objectives of Part 2</vt:lpstr>
      <vt:lpstr>Links</vt:lpstr>
      <vt:lpstr>Multiple access links, protocols</vt:lpstr>
      <vt:lpstr>Multiple access link problems</vt:lpstr>
      <vt:lpstr>Multiple access protocols</vt:lpstr>
      <vt:lpstr>An ideal multiple access protocol</vt:lpstr>
      <vt:lpstr>MAC protocols: types</vt:lpstr>
      <vt:lpstr>Channel Partitioning MAC Protocols </vt:lpstr>
      <vt:lpstr>PowerPoint Presentation</vt:lpstr>
      <vt:lpstr>Channel partitioning MAC protocols: TDMA</vt:lpstr>
      <vt:lpstr>FDMA: Frequency Division Multiple Access</vt:lpstr>
      <vt:lpstr>PowerPoint Presentation</vt:lpstr>
      <vt:lpstr>Objectives of Part 3</vt:lpstr>
      <vt:lpstr>Random access protocols</vt:lpstr>
      <vt:lpstr>Random access protocols</vt:lpstr>
      <vt:lpstr>Slotted ALOHA</vt:lpstr>
      <vt:lpstr>Example</vt:lpstr>
      <vt:lpstr>Slotted ALOHA</vt:lpstr>
      <vt:lpstr>Slotted ALOHA: efficiency</vt:lpstr>
      <vt:lpstr>Pure (unslotted) ALOHA</vt:lpstr>
      <vt:lpstr>Pure ALOHA efficiency</vt:lpstr>
      <vt:lpstr>Objectives of Part 4</vt:lpstr>
      <vt:lpstr>CSMA (carrier sense multiple access)</vt:lpstr>
      <vt:lpstr>CSMA collisions</vt:lpstr>
      <vt:lpstr>CSMA/CD (collision detection)</vt:lpstr>
      <vt:lpstr>CSMA/CD (collision detection)</vt:lpstr>
      <vt:lpstr>Ethernet CSMA/CD algorithm</vt:lpstr>
      <vt:lpstr>CSMA/CD efficiency</vt:lpstr>
      <vt:lpstr>Objectives : Part 5</vt:lpstr>
      <vt:lpstr>MAC protocols</vt:lpstr>
      <vt:lpstr>“Taking turns” MAC protocols</vt:lpstr>
      <vt:lpstr>“Taking turns” MAC protocols</vt:lpstr>
      <vt:lpstr> Summary of MAC protocols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Models &amp; Protocol Architectures</dc:title>
  <dc:creator>Arif Shakil</dc:creator>
  <cp:lastModifiedBy>Windows User</cp:lastModifiedBy>
  <cp:revision>322</cp:revision>
  <dcterms:created xsi:type="dcterms:W3CDTF">2020-06-17T13:03:26Z</dcterms:created>
  <dcterms:modified xsi:type="dcterms:W3CDTF">2020-09-12T11:08:37Z</dcterms:modified>
</cp:coreProperties>
</file>